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2" r:id="rId3"/>
    <p:sldId id="263" r:id="rId4"/>
  </p:sldIdLst>
  <p:sldSz cx="9144000" cy="6858000" type="screen4x3"/>
  <p:notesSz cx="6881813" cy="100155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Style léger 1 - Accentuation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BE66BB9E-9314-49E8-AFEC-33A99DFE7D85}" type="datetimeFigureOut">
              <a:rPr lang="fr-FR" smtClean="0"/>
              <a:t>09/07/2014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9C74C97-36E8-49FF-8E6D-0B98EFC5E326}" type="slidenum">
              <a:rPr lang="fr-FR" smtClean="0"/>
              <a:t>‹N°›</a:t>
            </a:fld>
            <a:endParaRPr lang="fr-FR"/>
          </a:p>
        </p:txBody>
      </p:sp>
    </p:spTree>
    <p:extLst>
      <p:ext uri="{BB962C8B-B14F-4D97-AF65-F5344CB8AC3E}">
        <p14:creationId xmlns:p14="http://schemas.microsoft.com/office/powerpoint/2010/main" val="176934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E66BB9E-9314-49E8-AFEC-33A99DFE7D85}" type="datetimeFigureOut">
              <a:rPr lang="fr-FR" smtClean="0"/>
              <a:t>09/07/2014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9C74C97-36E8-49FF-8E6D-0B98EFC5E326}" type="slidenum">
              <a:rPr lang="fr-FR" smtClean="0"/>
              <a:t>‹N°›</a:t>
            </a:fld>
            <a:endParaRPr lang="fr-FR"/>
          </a:p>
        </p:txBody>
      </p:sp>
    </p:spTree>
    <p:extLst>
      <p:ext uri="{BB962C8B-B14F-4D97-AF65-F5344CB8AC3E}">
        <p14:creationId xmlns:p14="http://schemas.microsoft.com/office/powerpoint/2010/main" val="3840611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E66BB9E-9314-49E8-AFEC-33A99DFE7D85}" type="datetimeFigureOut">
              <a:rPr lang="fr-FR" smtClean="0"/>
              <a:t>09/07/2014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9C74C97-36E8-49FF-8E6D-0B98EFC5E326}" type="slidenum">
              <a:rPr lang="fr-FR" smtClean="0"/>
              <a:t>‹N°›</a:t>
            </a:fld>
            <a:endParaRPr lang="fr-FR"/>
          </a:p>
        </p:txBody>
      </p:sp>
    </p:spTree>
    <p:extLst>
      <p:ext uri="{BB962C8B-B14F-4D97-AF65-F5344CB8AC3E}">
        <p14:creationId xmlns:p14="http://schemas.microsoft.com/office/powerpoint/2010/main" val="3146849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E66BB9E-9314-49E8-AFEC-33A99DFE7D85}" type="datetimeFigureOut">
              <a:rPr lang="fr-FR" smtClean="0"/>
              <a:t>09/07/2014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9C74C97-36E8-49FF-8E6D-0B98EFC5E326}" type="slidenum">
              <a:rPr lang="fr-FR" smtClean="0"/>
              <a:t>‹N°›</a:t>
            </a:fld>
            <a:endParaRPr lang="fr-FR"/>
          </a:p>
        </p:txBody>
      </p:sp>
    </p:spTree>
    <p:extLst>
      <p:ext uri="{BB962C8B-B14F-4D97-AF65-F5344CB8AC3E}">
        <p14:creationId xmlns:p14="http://schemas.microsoft.com/office/powerpoint/2010/main" val="890679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BE66BB9E-9314-49E8-AFEC-33A99DFE7D85}" type="datetimeFigureOut">
              <a:rPr lang="fr-FR" smtClean="0"/>
              <a:t>09/07/2014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9C74C97-36E8-49FF-8E6D-0B98EFC5E326}" type="slidenum">
              <a:rPr lang="fr-FR" smtClean="0"/>
              <a:t>‹N°›</a:t>
            </a:fld>
            <a:endParaRPr lang="fr-FR"/>
          </a:p>
        </p:txBody>
      </p:sp>
    </p:spTree>
    <p:extLst>
      <p:ext uri="{BB962C8B-B14F-4D97-AF65-F5344CB8AC3E}">
        <p14:creationId xmlns:p14="http://schemas.microsoft.com/office/powerpoint/2010/main" val="2378010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BE66BB9E-9314-49E8-AFEC-33A99DFE7D85}" type="datetimeFigureOut">
              <a:rPr lang="fr-FR" smtClean="0"/>
              <a:t>09/07/2014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9C74C97-36E8-49FF-8E6D-0B98EFC5E326}" type="slidenum">
              <a:rPr lang="fr-FR" smtClean="0"/>
              <a:t>‹N°›</a:t>
            </a:fld>
            <a:endParaRPr lang="fr-FR"/>
          </a:p>
        </p:txBody>
      </p:sp>
    </p:spTree>
    <p:extLst>
      <p:ext uri="{BB962C8B-B14F-4D97-AF65-F5344CB8AC3E}">
        <p14:creationId xmlns:p14="http://schemas.microsoft.com/office/powerpoint/2010/main" val="3934597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BE66BB9E-9314-49E8-AFEC-33A99DFE7D85}" type="datetimeFigureOut">
              <a:rPr lang="fr-FR" smtClean="0"/>
              <a:t>09/07/2014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9C74C97-36E8-49FF-8E6D-0B98EFC5E326}" type="slidenum">
              <a:rPr lang="fr-FR" smtClean="0"/>
              <a:t>‹N°›</a:t>
            </a:fld>
            <a:endParaRPr lang="fr-FR"/>
          </a:p>
        </p:txBody>
      </p:sp>
    </p:spTree>
    <p:extLst>
      <p:ext uri="{BB962C8B-B14F-4D97-AF65-F5344CB8AC3E}">
        <p14:creationId xmlns:p14="http://schemas.microsoft.com/office/powerpoint/2010/main" val="2205448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BE66BB9E-9314-49E8-AFEC-33A99DFE7D85}" type="datetimeFigureOut">
              <a:rPr lang="fr-FR" smtClean="0"/>
              <a:t>09/07/2014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9C74C97-36E8-49FF-8E6D-0B98EFC5E326}" type="slidenum">
              <a:rPr lang="fr-FR" smtClean="0"/>
              <a:t>‹N°›</a:t>
            </a:fld>
            <a:endParaRPr lang="fr-FR"/>
          </a:p>
        </p:txBody>
      </p:sp>
    </p:spTree>
    <p:extLst>
      <p:ext uri="{BB962C8B-B14F-4D97-AF65-F5344CB8AC3E}">
        <p14:creationId xmlns:p14="http://schemas.microsoft.com/office/powerpoint/2010/main" val="37071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E66BB9E-9314-49E8-AFEC-33A99DFE7D85}" type="datetimeFigureOut">
              <a:rPr lang="fr-FR" smtClean="0"/>
              <a:t>09/07/2014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9C74C97-36E8-49FF-8E6D-0B98EFC5E326}" type="slidenum">
              <a:rPr lang="fr-FR" smtClean="0"/>
              <a:t>‹N°›</a:t>
            </a:fld>
            <a:endParaRPr lang="fr-FR"/>
          </a:p>
        </p:txBody>
      </p:sp>
    </p:spTree>
    <p:extLst>
      <p:ext uri="{BB962C8B-B14F-4D97-AF65-F5344CB8AC3E}">
        <p14:creationId xmlns:p14="http://schemas.microsoft.com/office/powerpoint/2010/main" val="3116434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BE66BB9E-9314-49E8-AFEC-33A99DFE7D85}" type="datetimeFigureOut">
              <a:rPr lang="fr-FR" smtClean="0"/>
              <a:t>09/07/2014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9C74C97-36E8-49FF-8E6D-0B98EFC5E326}" type="slidenum">
              <a:rPr lang="fr-FR" smtClean="0"/>
              <a:t>‹N°›</a:t>
            </a:fld>
            <a:endParaRPr lang="fr-FR"/>
          </a:p>
        </p:txBody>
      </p:sp>
    </p:spTree>
    <p:extLst>
      <p:ext uri="{BB962C8B-B14F-4D97-AF65-F5344CB8AC3E}">
        <p14:creationId xmlns:p14="http://schemas.microsoft.com/office/powerpoint/2010/main" val="307608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BE66BB9E-9314-49E8-AFEC-33A99DFE7D85}" type="datetimeFigureOut">
              <a:rPr lang="fr-FR" smtClean="0"/>
              <a:t>09/07/2014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9C74C97-36E8-49FF-8E6D-0B98EFC5E326}" type="slidenum">
              <a:rPr lang="fr-FR" smtClean="0"/>
              <a:t>‹N°›</a:t>
            </a:fld>
            <a:endParaRPr lang="fr-FR"/>
          </a:p>
        </p:txBody>
      </p:sp>
    </p:spTree>
    <p:extLst>
      <p:ext uri="{BB962C8B-B14F-4D97-AF65-F5344CB8AC3E}">
        <p14:creationId xmlns:p14="http://schemas.microsoft.com/office/powerpoint/2010/main" val="2784924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66BB9E-9314-49E8-AFEC-33A99DFE7D85}" type="datetimeFigureOut">
              <a:rPr lang="fr-FR" smtClean="0"/>
              <a:t>09/07/2014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C74C97-36E8-49FF-8E6D-0B98EFC5E326}" type="slidenum">
              <a:rPr lang="fr-FR" smtClean="0"/>
              <a:t>‹N°›</a:t>
            </a:fld>
            <a:endParaRPr lang="fr-FR"/>
          </a:p>
        </p:txBody>
      </p:sp>
    </p:spTree>
    <p:extLst>
      <p:ext uri="{BB962C8B-B14F-4D97-AF65-F5344CB8AC3E}">
        <p14:creationId xmlns:p14="http://schemas.microsoft.com/office/powerpoint/2010/main" val="41286176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67403" y="1849209"/>
            <a:ext cx="720080" cy="261610"/>
          </a:xfrm>
          <a:prstGeom prst="rect">
            <a:avLst/>
          </a:prstGeom>
          <a:noFill/>
        </p:spPr>
        <p:txBody>
          <a:bodyPr wrap="square" rtlCol="0">
            <a:spAutoFit/>
          </a:bodyPr>
          <a:lstStyle/>
          <a:p>
            <a:r>
              <a:rPr lang="fr-FR" sz="1100" b="1" dirty="0" smtClean="0"/>
              <a:t>15H45</a:t>
            </a:r>
            <a:endParaRPr lang="fr-FR" sz="1100" b="1" dirty="0"/>
          </a:p>
        </p:txBody>
      </p:sp>
      <p:sp>
        <p:nvSpPr>
          <p:cNvPr id="8" name="ZoneTexte 7"/>
          <p:cNvSpPr txBox="1"/>
          <p:nvPr/>
        </p:nvSpPr>
        <p:spPr>
          <a:xfrm>
            <a:off x="-67403" y="3171659"/>
            <a:ext cx="720080" cy="261610"/>
          </a:xfrm>
          <a:prstGeom prst="rect">
            <a:avLst/>
          </a:prstGeom>
          <a:noFill/>
        </p:spPr>
        <p:txBody>
          <a:bodyPr wrap="square" rtlCol="0">
            <a:spAutoFit/>
          </a:bodyPr>
          <a:lstStyle/>
          <a:p>
            <a:r>
              <a:rPr lang="fr-FR" sz="1100" b="1" dirty="0" smtClean="0"/>
              <a:t>17H15</a:t>
            </a:r>
            <a:endParaRPr lang="fr-FR" sz="1100" b="1" dirty="0"/>
          </a:p>
        </p:txBody>
      </p:sp>
      <p:sp>
        <p:nvSpPr>
          <p:cNvPr id="9" name="ZoneTexte 8"/>
          <p:cNvSpPr txBox="1"/>
          <p:nvPr/>
        </p:nvSpPr>
        <p:spPr>
          <a:xfrm>
            <a:off x="8638684" y="3929092"/>
            <a:ext cx="720080" cy="261610"/>
          </a:xfrm>
          <a:prstGeom prst="rect">
            <a:avLst/>
          </a:prstGeom>
          <a:noFill/>
        </p:spPr>
        <p:txBody>
          <a:bodyPr wrap="square" rtlCol="0">
            <a:spAutoFit/>
          </a:bodyPr>
          <a:lstStyle/>
          <a:p>
            <a:r>
              <a:rPr lang="fr-FR" sz="1100" b="1" dirty="0" smtClean="0"/>
              <a:t>18H00</a:t>
            </a:r>
            <a:endParaRPr lang="fr-FR" sz="1100" b="1" dirty="0"/>
          </a:p>
        </p:txBody>
      </p:sp>
      <p:sp>
        <p:nvSpPr>
          <p:cNvPr id="10" name="ZoneTexte 9"/>
          <p:cNvSpPr txBox="1"/>
          <p:nvPr/>
        </p:nvSpPr>
        <p:spPr>
          <a:xfrm>
            <a:off x="-45167" y="4114087"/>
            <a:ext cx="720080" cy="261610"/>
          </a:xfrm>
          <a:prstGeom prst="rect">
            <a:avLst/>
          </a:prstGeom>
          <a:noFill/>
        </p:spPr>
        <p:txBody>
          <a:bodyPr wrap="square" rtlCol="0">
            <a:spAutoFit/>
          </a:bodyPr>
          <a:lstStyle/>
          <a:p>
            <a:r>
              <a:rPr lang="fr-FR" sz="1100" b="1" dirty="0" smtClean="0"/>
              <a:t>18H15</a:t>
            </a:r>
            <a:endParaRPr lang="fr-FR" sz="1100" b="1" dirty="0"/>
          </a:p>
        </p:txBody>
      </p:sp>
      <p:sp>
        <p:nvSpPr>
          <p:cNvPr id="12" name="ZoneTexte 11"/>
          <p:cNvSpPr txBox="1"/>
          <p:nvPr/>
        </p:nvSpPr>
        <p:spPr>
          <a:xfrm>
            <a:off x="901417" y="205827"/>
            <a:ext cx="7872312" cy="830997"/>
          </a:xfrm>
          <a:prstGeom prst="rect">
            <a:avLst/>
          </a:prstGeom>
          <a:noFill/>
        </p:spPr>
        <p:txBody>
          <a:bodyPr wrap="square" rtlCol="0">
            <a:spAutoFit/>
          </a:bodyPr>
          <a:lstStyle/>
          <a:p>
            <a:pPr algn="ctr"/>
            <a:r>
              <a:rPr lang="fr-FR" sz="2400" dirty="0" smtClean="0">
                <a:solidFill>
                  <a:schemeClr val="accent5"/>
                </a:solidFill>
              </a:rPr>
              <a:t>L’emploi du temps 2014/2015 de l’Arbre à Palabres</a:t>
            </a:r>
          </a:p>
          <a:p>
            <a:pPr algn="ctr"/>
            <a:endParaRPr lang="fr-FR" sz="2400" dirty="0">
              <a:solidFill>
                <a:schemeClr val="accent5"/>
              </a:solidFill>
            </a:endParaRPr>
          </a:p>
        </p:txBody>
      </p:sp>
      <p:pic>
        <p:nvPicPr>
          <p:cNvPr id="13" name="Image 1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501" y="51160"/>
            <a:ext cx="1266825" cy="570166"/>
          </a:xfrm>
          <a:prstGeom prst="rect">
            <a:avLst/>
          </a:prstGeom>
          <a:noFill/>
        </p:spPr>
      </p:pic>
      <p:sp>
        <p:nvSpPr>
          <p:cNvPr id="14" name="ZoneTexte 13"/>
          <p:cNvSpPr txBox="1"/>
          <p:nvPr/>
        </p:nvSpPr>
        <p:spPr>
          <a:xfrm>
            <a:off x="-45167" y="5081108"/>
            <a:ext cx="720080" cy="261610"/>
          </a:xfrm>
          <a:prstGeom prst="rect">
            <a:avLst/>
          </a:prstGeom>
          <a:noFill/>
        </p:spPr>
        <p:txBody>
          <a:bodyPr wrap="square" rtlCol="0">
            <a:spAutoFit/>
          </a:bodyPr>
          <a:lstStyle/>
          <a:p>
            <a:r>
              <a:rPr lang="fr-FR" sz="1100" b="1" dirty="0" smtClean="0"/>
              <a:t>19H15</a:t>
            </a:r>
            <a:endParaRPr lang="fr-FR" sz="1100" b="1" dirty="0"/>
          </a:p>
        </p:txBody>
      </p:sp>
      <p:sp>
        <p:nvSpPr>
          <p:cNvPr id="15" name="ZoneTexte 14"/>
          <p:cNvSpPr txBox="1"/>
          <p:nvPr/>
        </p:nvSpPr>
        <p:spPr>
          <a:xfrm>
            <a:off x="-45167" y="6121341"/>
            <a:ext cx="720080" cy="261610"/>
          </a:xfrm>
          <a:prstGeom prst="rect">
            <a:avLst/>
          </a:prstGeom>
          <a:noFill/>
        </p:spPr>
        <p:txBody>
          <a:bodyPr wrap="square" rtlCol="0">
            <a:spAutoFit/>
          </a:bodyPr>
          <a:lstStyle/>
          <a:p>
            <a:r>
              <a:rPr lang="fr-FR" sz="1100" b="1" dirty="0" smtClean="0"/>
              <a:t>20H15</a:t>
            </a:r>
            <a:endParaRPr lang="fr-FR" sz="1100" b="1" dirty="0"/>
          </a:p>
        </p:txBody>
      </p:sp>
      <p:sp>
        <p:nvSpPr>
          <p:cNvPr id="16" name="ZoneTexte 15"/>
          <p:cNvSpPr txBox="1"/>
          <p:nvPr/>
        </p:nvSpPr>
        <p:spPr>
          <a:xfrm>
            <a:off x="8635620" y="4868687"/>
            <a:ext cx="720080" cy="261610"/>
          </a:xfrm>
          <a:prstGeom prst="rect">
            <a:avLst/>
          </a:prstGeom>
          <a:noFill/>
        </p:spPr>
        <p:txBody>
          <a:bodyPr wrap="square" rtlCol="0">
            <a:spAutoFit/>
          </a:bodyPr>
          <a:lstStyle/>
          <a:p>
            <a:r>
              <a:rPr lang="fr-FR" sz="1100" b="1" dirty="0" smtClean="0"/>
              <a:t>19H00</a:t>
            </a:r>
            <a:endParaRPr lang="fr-FR" sz="1100" b="1" dirty="0"/>
          </a:p>
        </p:txBody>
      </p:sp>
      <p:sp>
        <p:nvSpPr>
          <p:cNvPr id="19" name="Rectangle à coins arrondis 18"/>
          <p:cNvSpPr/>
          <p:nvPr/>
        </p:nvSpPr>
        <p:spPr>
          <a:xfrm>
            <a:off x="620765" y="2030251"/>
            <a:ext cx="1149920" cy="926699"/>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b="1" dirty="0" smtClean="0">
                <a:solidFill>
                  <a:schemeClr val="bg1"/>
                </a:solidFill>
              </a:rPr>
              <a:t>Saxo </a:t>
            </a:r>
            <a:r>
              <a:rPr lang="fr-FR" sz="1400" dirty="0" smtClean="0">
                <a:solidFill>
                  <a:schemeClr val="bg1"/>
                </a:solidFill>
              </a:rPr>
              <a:t>débutant</a:t>
            </a:r>
          </a:p>
          <a:p>
            <a:pPr algn="ctr"/>
            <a:endParaRPr lang="fr-FR" sz="1200" b="1" dirty="0">
              <a:solidFill>
                <a:schemeClr val="bg1"/>
              </a:solidFill>
            </a:endParaRPr>
          </a:p>
        </p:txBody>
      </p:sp>
      <p:sp>
        <p:nvSpPr>
          <p:cNvPr id="20" name="Rectangle à coins arrondis 19"/>
          <p:cNvSpPr/>
          <p:nvPr/>
        </p:nvSpPr>
        <p:spPr>
          <a:xfrm>
            <a:off x="602912" y="3335219"/>
            <a:ext cx="1167307" cy="864096"/>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b="1" dirty="0" smtClean="0">
                <a:solidFill>
                  <a:schemeClr val="bg1"/>
                </a:solidFill>
              </a:rPr>
              <a:t>« Petits musiciens »</a:t>
            </a:r>
          </a:p>
          <a:p>
            <a:pPr algn="ctr"/>
            <a:r>
              <a:rPr lang="fr-FR" sz="1200" dirty="0" smtClean="0">
                <a:solidFill>
                  <a:schemeClr val="bg1"/>
                </a:solidFill>
              </a:rPr>
              <a:t>Dès le CE1</a:t>
            </a:r>
          </a:p>
          <a:p>
            <a:pPr algn="ctr"/>
            <a:endParaRPr lang="fr-FR" sz="1000" dirty="0">
              <a:solidFill>
                <a:schemeClr val="bg1"/>
              </a:solidFill>
            </a:endParaRPr>
          </a:p>
        </p:txBody>
      </p:sp>
      <p:sp>
        <p:nvSpPr>
          <p:cNvPr id="23" name="Rectangle à coins arrondis 22"/>
          <p:cNvSpPr/>
          <p:nvPr/>
        </p:nvSpPr>
        <p:spPr>
          <a:xfrm>
            <a:off x="1854373" y="3348225"/>
            <a:ext cx="792088" cy="872023"/>
          </a:xfrm>
          <a:prstGeom prst="roundRect">
            <a:avLst/>
          </a:prstGeom>
          <a:solidFill>
            <a:schemeClr val="accent5">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b="1" dirty="0" smtClean="0">
                <a:solidFill>
                  <a:schemeClr val="bg1"/>
                </a:solidFill>
              </a:rPr>
              <a:t>Judo</a:t>
            </a:r>
          </a:p>
          <a:p>
            <a:pPr algn="ctr"/>
            <a:r>
              <a:rPr lang="fr-FR" sz="1400" dirty="0" smtClean="0">
                <a:solidFill>
                  <a:schemeClr val="bg1"/>
                </a:solidFill>
              </a:rPr>
              <a:t>GS, CP CE1</a:t>
            </a:r>
            <a:endParaRPr lang="fr-FR" sz="1400" dirty="0">
              <a:solidFill>
                <a:schemeClr val="bg1"/>
              </a:solidFill>
            </a:endParaRPr>
          </a:p>
        </p:txBody>
      </p:sp>
      <p:sp>
        <p:nvSpPr>
          <p:cNvPr id="25" name="Rectangle à coins arrondis 24"/>
          <p:cNvSpPr/>
          <p:nvPr/>
        </p:nvSpPr>
        <p:spPr>
          <a:xfrm>
            <a:off x="1843285" y="4269727"/>
            <a:ext cx="792088" cy="930914"/>
          </a:xfrm>
          <a:prstGeom prst="roundRect">
            <a:avLst/>
          </a:prstGeom>
          <a:solidFill>
            <a:schemeClr val="accent5">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b="1" dirty="0" smtClean="0">
                <a:solidFill>
                  <a:schemeClr val="bg1"/>
                </a:solidFill>
              </a:rPr>
              <a:t>Judo</a:t>
            </a:r>
          </a:p>
          <a:p>
            <a:pPr algn="ctr"/>
            <a:r>
              <a:rPr lang="fr-FR" sz="1400" dirty="0" smtClean="0">
                <a:solidFill>
                  <a:schemeClr val="bg1"/>
                </a:solidFill>
              </a:rPr>
              <a:t>CE2, CM1 CM2</a:t>
            </a:r>
            <a:endParaRPr lang="fr-FR" sz="1400" dirty="0">
              <a:solidFill>
                <a:schemeClr val="bg1"/>
              </a:solidFill>
            </a:endParaRPr>
          </a:p>
        </p:txBody>
      </p:sp>
      <p:sp>
        <p:nvSpPr>
          <p:cNvPr id="36" name="Rectangle à coins arrondis 35"/>
          <p:cNvSpPr/>
          <p:nvPr/>
        </p:nvSpPr>
        <p:spPr>
          <a:xfrm>
            <a:off x="2701163" y="5517639"/>
            <a:ext cx="961675" cy="865791"/>
          </a:xfrm>
          <a:prstGeom prst="roundRect">
            <a:avLst/>
          </a:prstGeom>
          <a:solidFill>
            <a:schemeClr val="accent3"/>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b="1" dirty="0" smtClean="0">
                <a:solidFill>
                  <a:schemeClr val="bg1"/>
                </a:solidFill>
              </a:rPr>
              <a:t>Guitare</a:t>
            </a:r>
          </a:p>
          <a:p>
            <a:pPr algn="ctr"/>
            <a:r>
              <a:rPr lang="fr-FR" sz="1400" dirty="0" smtClean="0">
                <a:solidFill>
                  <a:schemeClr val="bg1"/>
                </a:solidFill>
              </a:rPr>
              <a:t>Année 5</a:t>
            </a:r>
          </a:p>
          <a:p>
            <a:pPr algn="ctr"/>
            <a:r>
              <a:rPr lang="fr-FR" sz="900" dirty="0" smtClean="0">
                <a:solidFill>
                  <a:schemeClr val="bg1"/>
                </a:solidFill>
              </a:rPr>
              <a:t>19H30-20H25</a:t>
            </a:r>
            <a:endParaRPr lang="fr-FR" sz="1000" dirty="0" smtClean="0">
              <a:solidFill>
                <a:schemeClr val="bg1"/>
              </a:solidFill>
            </a:endParaRPr>
          </a:p>
        </p:txBody>
      </p:sp>
      <p:sp>
        <p:nvSpPr>
          <p:cNvPr id="38" name="Rectangle à coins arrondis 37"/>
          <p:cNvSpPr/>
          <p:nvPr/>
        </p:nvSpPr>
        <p:spPr>
          <a:xfrm>
            <a:off x="2664497" y="4656625"/>
            <a:ext cx="983447" cy="848965"/>
          </a:xfrm>
          <a:prstGeom prst="roundRect">
            <a:avLst/>
          </a:prstGeom>
          <a:solidFill>
            <a:schemeClr val="accent3"/>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b="1" dirty="0" smtClean="0">
                <a:solidFill>
                  <a:schemeClr val="bg1"/>
                </a:solidFill>
              </a:rPr>
              <a:t>Guitare</a:t>
            </a:r>
          </a:p>
          <a:p>
            <a:pPr algn="ctr"/>
            <a:r>
              <a:rPr lang="fr-FR" sz="1400" dirty="0" smtClean="0">
                <a:solidFill>
                  <a:schemeClr val="bg1"/>
                </a:solidFill>
              </a:rPr>
              <a:t>Année 4</a:t>
            </a:r>
          </a:p>
          <a:p>
            <a:pPr algn="ctr"/>
            <a:r>
              <a:rPr lang="fr-FR" sz="900" dirty="0" smtClean="0">
                <a:solidFill>
                  <a:schemeClr val="bg1"/>
                </a:solidFill>
              </a:rPr>
              <a:t>18H35-19H30</a:t>
            </a:r>
            <a:endParaRPr lang="fr-FR" sz="1000" dirty="0" smtClean="0">
              <a:solidFill>
                <a:schemeClr val="bg1"/>
              </a:solidFill>
            </a:endParaRPr>
          </a:p>
        </p:txBody>
      </p:sp>
      <p:sp>
        <p:nvSpPr>
          <p:cNvPr id="39" name="Rectangle à coins arrondis 38"/>
          <p:cNvSpPr/>
          <p:nvPr/>
        </p:nvSpPr>
        <p:spPr>
          <a:xfrm>
            <a:off x="2709615" y="3841029"/>
            <a:ext cx="969247" cy="807726"/>
          </a:xfrm>
          <a:prstGeom prst="roundRect">
            <a:avLst/>
          </a:prstGeom>
          <a:solidFill>
            <a:schemeClr val="accent3"/>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sz="1400" b="1" dirty="0" smtClean="0">
              <a:solidFill>
                <a:schemeClr val="bg1"/>
              </a:solidFill>
            </a:endParaRPr>
          </a:p>
          <a:p>
            <a:pPr algn="ctr"/>
            <a:r>
              <a:rPr lang="fr-FR" sz="1400" b="1" dirty="0" smtClean="0">
                <a:solidFill>
                  <a:schemeClr val="bg1"/>
                </a:solidFill>
              </a:rPr>
              <a:t>Guitare</a:t>
            </a:r>
          </a:p>
          <a:p>
            <a:pPr algn="ctr"/>
            <a:r>
              <a:rPr lang="fr-FR" sz="1400" dirty="0">
                <a:solidFill>
                  <a:schemeClr val="bg1"/>
                </a:solidFill>
              </a:rPr>
              <a:t>Année </a:t>
            </a:r>
            <a:r>
              <a:rPr lang="fr-FR" sz="1400" dirty="0" smtClean="0">
                <a:solidFill>
                  <a:schemeClr val="bg1"/>
                </a:solidFill>
              </a:rPr>
              <a:t>3</a:t>
            </a:r>
          </a:p>
          <a:p>
            <a:pPr algn="ctr"/>
            <a:r>
              <a:rPr lang="fr-FR" sz="900" dirty="0" smtClean="0">
                <a:solidFill>
                  <a:schemeClr val="bg1"/>
                </a:solidFill>
              </a:rPr>
              <a:t>17H40-18H35</a:t>
            </a:r>
            <a:endParaRPr lang="fr-FR" sz="900" dirty="0">
              <a:solidFill>
                <a:schemeClr val="bg1"/>
              </a:solidFill>
            </a:endParaRPr>
          </a:p>
          <a:p>
            <a:pPr algn="ctr"/>
            <a:endParaRPr lang="fr-FR" sz="1600" b="1" dirty="0" smtClean="0">
              <a:solidFill>
                <a:schemeClr val="bg1"/>
              </a:solidFill>
            </a:endParaRPr>
          </a:p>
        </p:txBody>
      </p:sp>
      <p:sp>
        <p:nvSpPr>
          <p:cNvPr id="40" name="Rectangle à coins arrondis 39"/>
          <p:cNvSpPr/>
          <p:nvPr/>
        </p:nvSpPr>
        <p:spPr>
          <a:xfrm>
            <a:off x="2698135" y="3009459"/>
            <a:ext cx="983446" cy="831570"/>
          </a:xfrm>
          <a:prstGeom prst="roundRect">
            <a:avLst/>
          </a:prstGeom>
          <a:solidFill>
            <a:schemeClr val="accent3"/>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b="1" dirty="0" smtClean="0">
                <a:solidFill>
                  <a:schemeClr val="bg1"/>
                </a:solidFill>
              </a:rPr>
              <a:t>Guitare</a:t>
            </a:r>
          </a:p>
          <a:p>
            <a:pPr algn="ctr"/>
            <a:r>
              <a:rPr lang="fr-FR" sz="1400" dirty="0" smtClean="0">
                <a:solidFill>
                  <a:schemeClr val="bg1"/>
                </a:solidFill>
              </a:rPr>
              <a:t>Année 2</a:t>
            </a:r>
          </a:p>
          <a:p>
            <a:pPr algn="ctr"/>
            <a:r>
              <a:rPr lang="fr-FR" sz="900" dirty="0" smtClean="0">
                <a:solidFill>
                  <a:schemeClr val="bg1"/>
                </a:solidFill>
              </a:rPr>
              <a:t>16H45- 17H40</a:t>
            </a:r>
            <a:endParaRPr lang="fr-FR" sz="1000" dirty="0" smtClean="0">
              <a:solidFill>
                <a:schemeClr val="bg1"/>
              </a:solidFill>
            </a:endParaRPr>
          </a:p>
        </p:txBody>
      </p:sp>
      <p:sp>
        <p:nvSpPr>
          <p:cNvPr id="41" name="Rectangle à coins arrondis 40"/>
          <p:cNvSpPr/>
          <p:nvPr/>
        </p:nvSpPr>
        <p:spPr>
          <a:xfrm>
            <a:off x="2699792" y="2021436"/>
            <a:ext cx="980133" cy="921879"/>
          </a:xfrm>
          <a:prstGeom prst="roundRect">
            <a:avLst/>
          </a:prstGeom>
          <a:solidFill>
            <a:schemeClr val="accent3"/>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b="1" dirty="0" smtClean="0">
                <a:solidFill>
                  <a:schemeClr val="bg1"/>
                </a:solidFill>
              </a:rPr>
              <a:t>Guitare</a:t>
            </a:r>
          </a:p>
          <a:p>
            <a:pPr algn="ctr"/>
            <a:r>
              <a:rPr lang="fr-FR" sz="1400" dirty="0" smtClean="0">
                <a:solidFill>
                  <a:schemeClr val="bg1"/>
                </a:solidFill>
              </a:rPr>
              <a:t>Débutant</a:t>
            </a:r>
          </a:p>
          <a:p>
            <a:pPr algn="ctr"/>
            <a:endParaRPr lang="fr-FR" sz="1600" dirty="0" smtClean="0">
              <a:solidFill>
                <a:schemeClr val="bg1"/>
              </a:solidFill>
            </a:endParaRPr>
          </a:p>
        </p:txBody>
      </p:sp>
      <p:sp>
        <p:nvSpPr>
          <p:cNvPr id="43" name="Rectangle à coins arrondis 42"/>
          <p:cNvSpPr/>
          <p:nvPr/>
        </p:nvSpPr>
        <p:spPr>
          <a:xfrm>
            <a:off x="3711927" y="3868065"/>
            <a:ext cx="870012" cy="1023864"/>
          </a:xfrm>
          <a:prstGeom prst="roundRect">
            <a:avLst/>
          </a:prstGeom>
          <a:solidFill>
            <a:schemeClr val="tx2">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b="1" dirty="0" smtClean="0">
                <a:solidFill>
                  <a:schemeClr val="bg1"/>
                </a:solidFill>
              </a:rPr>
              <a:t>Zumba</a:t>
            </a:r>
            <a:endParaRPr lang="fr-FR" sz="1400" dirty="0" smtClean="0">
              <a:solidFill>
                <a:schemeClr val="bg1"/>
              </a:solidFill>
            </a:endParaRPr>
          </a:p>
          <a:p>
            <a:pPr algn="ctr"/>
            <a:r>
              <a:rPr lang="fr-FR" sz="1400" dirty="0" smtClean="0">
                <a:solidFill>
                  <a:schemeClr val="bg1"/>
                </a:solidFill>
              </a:rPr>
              <a:t>CE1-CM2</a:t>
            </a:r>
          </a:p>
          <a:p>
            <a:pPr algn="ctr"/>
            <a:r>
              <a:rPr lang="fr-FR" sz="900" dirty="0" smtClean="0">
                <a:solidFill>
                  <a:schemeClr val="bg1"/>
                </a:solidFill>
              </a:rPr>
              <a:t>17H45-18H45</a:t>
            </a:r>
            <a:endParaRPr lang="fr-FR" sz="900" dirty="0">
              <a:solidFill>
                <a:schemeClr val="bg1"/>
              </a:solidFill>
            </a:endParaRPr>
          </a:p>
        </p:txBody>
      </p:sp>
      <p:sp>
        <p:nvSpPr>
          <p:cNvPr id="45" name="Rectangle à coins arrondis 44"/>
          <p:cNvSpPr/>
          <p:nvPr/>
        </p:nvSpPr>
        <p:spPr>
          <a:xfrm>
            <a:off x="3703745" y="4914494"/>
            <a:ext cx="878193" cy="1036040"/>
          </a:xfrm>
          <a:prstGeom prst="roundRect">
            <a:avLst/>
          </a:prstGeom>
          <a:solidFill>
            <a:schemeClr val="tx2">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b="1" dirty="0" smtClean="0">
                <a:solidFill>
                  <a:schemeClr val="bg1"/>
                </a:solidFill>
              </a:rPr>
              <a:t>Zumba</a:t>
            </a:r>
            <a:endParaRPr lang="fr-FR" sz="1400" dirty="0" smtClean="0">
              <a:solidFill>
                <a:schemeClr val="bg1"/>
              </a:solidFill>
            </a:endParaRPr>
          </a:p>
          <a:p>
            <a:pPr algn="ctr"/>
            <a:r>
              <a:rPr lang="fr-FR" sz="1400" dirty="0" smtClean="0">
                <a:solidFill>
                  <a:schemeClr val="bg1"/>
                </a:solidFill>
              </a:rPr>
              <a:t>Ados/ Adultes</a:t>
            </a:r>
          </a:p>
          <a:p>
            <a:pPr algn="ctr"/>
            <a:r>
              <a:rPr lang="fr-FR" sz="900" dirty="0" smtClean="0">
                <a:solidFill>
                  <a:schemeClr val="bg1"/>
                </a:solidFill>
              </a:rPr>
              <a:t>18H45-19H45</a:t>
            </a:r>
            <a:endParaRPr lang="fr-FR" sz="900" dirty="0">
              <a:solidFill>
                <a:schemeClr val="bg1"/>
              </a:solidFill>
            </a:endParaRPr>
          </a:p>
        </p:txBody>
      </p:sp>
      <p:sp>
        <p:nvSpPr>
          <p:cNvPr id="46" name="Rectangle à coins arrondis 45"/>
          <p:cNvSpPr/>
          <p:nvPr/>
        </p:nvSpPr>
        <p:spPr>
          <a:xfrm>
            <a:off x="6138017" y="1999871"/>
            <a:ext cx="1181546" cy="921879"/>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b="1" dirty="0" smtClean="0">
                <a:solidFill>
                  <a:schemeClr val="bg1"/>
                </a:solidFill>
              </a:rPr>
              <a:t>Piano</a:t>
            </a:r>
          </a:p>
          <a:p>
            <a:pPr algn="ctr"/>
            <a:r>
              <a:rPr lang="fr-FR" sz="1400" dirty="0" smtClean="0">
                <a:solidFill>
                  <a:schemeClr val="bg1"/>
                </a:solidFill>
              </a:rPr>
              <a:t>débutant</a:t>
            </a:r>
          </a:p>
        </p:txBody>
      </p:sp>
      <p:sp>
        <p:nvSpPr>
          <p:cNvPr id="47" name="Rectangle à coins arrondis 46"/>
          <p:cNvSpPr/>
          <p:nvPr/>
        </p:nvSpPr>
        <p:spPr>
          <a:xfrm>
            <a:off x="6138017" y="3321859"/>
            <a:ext cx="1181546" cy="67567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sz="1400" b="1" dirty="0" smtClean="0">
              <a:solidFill>
                <a:schemeClr val="bg1"/>
              </a:solidFill>
            </a:endParaRPr>
          </a:p>
          <a:p>
            <a:pPr algn="ctr"/>
            <a:r>
              <a:rPr lang="fr-FR" sz="1400" b="1" dirty="0" smtClean="0">
                <a:solidFill>
                  <a:schemeClr val="bg1"/>
                </a:solidFill>
              </a:rPr>
              <a:t>Eveil à la musique</a:t>
            </a:r>
          </a:p>
          <a:p>
            <a:pPr algn="ctr"/>
            <a:r>
              <a:rPr lang="fr-FR" sz="1200" dirty="0" smtClean="0">
                <a:solidFill>
                  <a:schemeClr val="bg1"/>
                </a:solidFill>
              </a:rPr>
              <a:t>GS-CP</a:t>
            </a:r>
          </a:p>
          <a:p>
            <a:pPr algn="ctr"/>
            <a:endParaRPr lang="fr-FR" sz="1000" dirty="0">
              <a:solidFill>
                <a:schemeClr val="bg1"/>
              </a:solidFill>
            </a:endParaRPr>
          </a:p>
        </p:txBody>
      </p:sp>
      <p:sp>
        <p:nvSpPr>
          <p:cNvPr id="49" name="Rectangle à coins arrondis 48"/>
          <p:cNvSpPr/>
          <p:nvPr/>
        </p:nvSpPr>
        <p:spPr>
          <a:xfrm>
            <a:off x="5221561" y="3302463"/>
            <a:ext cx="864096" cy="896851"/>
          </a:xfrm>
          <a:prstGeom prst="roundRect">
            <a:avLst/>
          </a:prstGeom>
          <a:solidFill>
            <a:schemeClr val="accent4">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sz="1400" b="1" dirty="0" smtClean="0">
              <a:solidFill>
                <a:schemeClr val="bg1"/>
              </a:solidFill>
            </a:endParaRPr>
          </a:p>
          <a:p>
            <a:pPr algn="ctr"/>
            <a:r>
              <a:rPr lang="fr-FR" sz="1400" b="1" dirty="0" smtClean="0">
                <a:solidFill>
                  <a:schemeClr val="bg1"/>
                </a:solidFill>
              </a:rPr>
              <a:t>Hip hop</a:t>
            </a:r>
            <a:endParaRPr lang="fr-FR" sz="1050" b="1" dirty="0" smtClean="0">
              <a:solidFill>
                <a:schemeClr val="bg1"/>
              </a:solidFill>
            </a:endParaRPr>
          </a:p>
          <a:p>
            <a:pPr algn="ctr"/>
            <a:r>
              <a:rPr lang="fr-FR" sz="1200" dirty="0" smtClean="0">
                <a:solidFill>
                  <a:schemeClr val="bg1"/>
                </a:solidFill>
              </a:rPr>
              <a:t>CP CE1  CE2</a:t>
            </a:r>
          </a:p>
          <a:p>
            <a:pPr algn="ctr"/>
            <a:endParaRPr lang="fr-FR" sz="1400" dirty="0" smtClean="0">
              <a:solidFill>
                <a:schemeClr val="bg1"/>
              </a:solidFill>
            </a:endParaRPr>
          </a:p>
        </p:txBody>
      </p:sp>
      <p:sp>
        <p:nvSpPr>
          <p:cNvPr id="50" name="Rectangle à coins arrondis 49"/>
          <p:cNvSpPr/>
          <p:nvPr/>
        </p:nvSpPr>
        <p:spPr>
          <a:xfrm>
            <a:off x="7737943" y="3337261"/>
            <a:ext cx="930491" cy="691466"/>
          </a:xfrm>
          <a:prstGeom prst="roundRect">
            <a:avLst/>
          </a:prstGeom>
          <a:solidFill>
            <a:schemeClr val="accent4">
              <a:lumMod val="40000"/>
              <a:lumOff val="6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b="1" dirty="0">
                <a:solidFill>
                  <a:schemeClr val="bg1"/>
                </a:solidFill>
              </a:rPr>
              <a:t>M</a:t>
            </a:r>
            <a:r>
              <a:rPr lang="fr-FR" sz="1400" b="1" dirty="0" smtClean="0">
                <a:solidFill>
                  <a:schemeClr val="bg1"/>
                </a:solidFill>
              </a:rPr>
              <a:t>odern jazz</a:t>
            </a:r>
          </a:p>
          <a:p>
            <a:pPr algn="ctr"/>
            <a:r>
              <a:rPr lang="fr-FR" sz="1400" dirty="0" smtClean="0">
                <a:solidFill>
                  <a:schemeClr val="bg1"/>
                </a:solidFill>
              </a:rPr>
              <a:t>MS GS</a:t>
            </a:r>
          </a:p>
        </p:txBody>
      </p:sp>
      <p:sp>
        <p:nvSpPr>
          <p:cNvPr id="51" name="Rectangle à coins arrondis 50"/>
          <p:cNvSpPr/>
          <p:nvPr/>
        </p:nvSpPr>
        <p:spPr>
          <a:xfrm>
            <a:off x="7737943" y="4059897"/>
            <a:ext cx="930491" cy="892761"/>
          </a:xfrm>
          <a:prstGeom prst="roundRect">
            <a:avLst/>
          </a:prstGeom>
          <a:solidFill>
            <a:schemeClr val="accent4">
              <a:lumMod val="40000"/>
              <a:lumOff val="6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b="1" dirty="0" smtClean="0">
                <a:solidFill>
                  <a:schemeClr val="bg1"/>
                </a:solidFill>
              </a:rPr>
              <a:t>Modern jazz</a:t>
            </a:r>
          </a:p>
          <a:p>
            <a:pPr algn="ctr"/>
            <a:r>
              <a:rPr lang="fr-FR" sz="1400" dirty="0" smtClean="0">
                <a:solidFill>
                  <a:schemeClr val="bg1"/>
                </a:solidFill>
              </a:rPr>
              <a:t>CP CE1 CE2</a:t>
            </a:r>
          </a:p>
        </p:txBody>
      </p:sp>
      <p:sp>
        <p:nvSpPr>
          <p:cNvPr id="53" name="Rectangle à coins arrondis 52"/>
          <p:cNvSpPr/>
          <p:nvPr/>
        </p:nvSpPr>
        <p:spPr>
          <a:xfrm>
            <a:off x="5224727" y="4269727"/>
            <a:ext cx="864096" cy="923939"/>
          </a:xfrm>
          <a:prstGeom prst="roundRect">
            <a:avLst/>
          </a:prstGeom>
          <a:solidFill>
            <a:schemeClr val="accent4">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b="1" dirty="0" smtClean="0">
                <a:solidFill>
                  <a:schemeClr val="bg1"/>
                </a:solidFill>
              </a:rPr>
              <a:t>Hip hop</a:t>
            </a:r>
            <a:endParaRPr lang="fr-FR" sz="1000" b="1" dirty="0" smtClean="0">
              <a:solidFill>
                <a:schemeClr val="bg1"/>
              </a:solidFill>
            </a:endParaRPr>
          </a:p>
          <a:p>
            <a:pPr algn="ctr"/>
            <a:r>
              <a:rPr lang="fr-FR" sz="1100" dirty="0" smtClean="0">
                <a:solidFill>
                  <a:schemeClr val="bg1"/>
                </a:solidFill>
              </a:rPr>
              <a:t>CM1 CM2</a:t>
            </a:r>
          </a:p>
          <a:p>
            <a:pPr algn="ctr"/>
            <a:endParaRPr lang="fr-FR" sz="1400" dirty="0" smtClean="0">
              <a:solidFill>
                <a:schemeClr val="bg1"/>
              </a:solidFill>
            </a:endParaRPr>
          </a:p>
        </p:txBody>
      </p:sp>
      <p:sp>
        <p:nvSpPr>
          <p:cNvPr id="42" name="Arrondir un rectangle avec un coin diagonal 41"/>
          <p:cNvSpPr/>
          <p:nvPr/>
        </p:nvSpPr>
        <p:spPr>
          <a:xfrm>
            <a:off x="1843285" y="2062640"/>
            <a:ext cx="504056" cy="907896"/>
          </a:xfrm>
          <a:prstGeom prst="round2Diag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smtClean="0">
                <a:solidFill>
                  <a:schemeClr val="bg1"/>
                </a:solidFill>
              </a:rPr>
              <a:t>T</a:t>
            </a:r>
          </a:p>
          <a:p>
            <a:pPr algn="ctr"/>
            <a:r>
              <a:rPr lang="fr-FR" sz="1600" b="1" dirty="0" smtClean="0">
                <a:solidFill>
                  <a:schemeClr val="bg1"/>
                </a:solidFill>
              </a:rPr>
              <a:t>A</a:t>
            </a:r>
          </a:p>
          <a:p>
            <a:pPr algn="ctr"/>
            <a:r>
              <a:rPr lang="fr-FR" sz="1600" b="1" dirty="0" smtClean="0">
                <a:solidFill>
                  <a:schemeClr val="bg1"/>
                </a:solidFill>
              </a:rPr>
              <a:t>P</a:t>
            </a:r>
            <a:endParaRPr lang="fr-FR" sz="1600" b="1" dirty="0">
              <a:solidFill>
                <a:schemeClr val="bg1"/>
              </a:solidFill>
            </a:endParaRPr>
          </a:p>
        </p:txBody>
      </p:sp>
      <p:sp>
        <p:nvSpPr>
          <p:cNvPr id="52" name="Arrondir un rectangle avec un coin diagonal 51"/>
          <p:cNvSpPr/>
          <p:nvPr/>
        </p:nvSpPr>
        <p:spPr>
          <a:xfrm>
            <a:off x="3859089" y="2050281"/>
            <a:ext cx="504056" cy="893034"/>
          </a:xfrm>
          <a:prstGeom prst="round2Diag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smtClean="0">
                <a:solidFill>
                  <a:schemeClr val="bg1"/>
                </a:solidFill>
              </a:rPr>
              <a:t>T</a:t>
            </a:r>
          </a:p>
          <a:p>
            <a:pPr algn="ctr"/>
            <a:r>
              <a:rPr lang="fr-FR" sz="1600" b="1" dirty="0" smtClean="0">
                <a:solidFill>
                  <a:schemeClr val="bg1"/>
                </a:solidFill>
              </a:rPr>
              <a:t>A</a:t>
            </a:r>
          </a:p>
          <a:p>
            <a:pPr algn="ctr"/>
            <a:r>
              <a:rPr lang="fr-FR" sz="1600" b="1" dirty="0" smtClean="0">
                <a:solidFill>
                  <a:schemeClr val="bg1"/>
                </a:solidFill>
              </a:rPr>
              <a:t>P</a:t>
            </a:r>
            <a:endParaRPr lang="fr-FR" sz="1600" b="1" dirty="0">
              <a:solidFill>
                <a:schemeClr val="bg1"/>
              </a:solidFill>
            </a:endParaRPr>
          </a:p>
        </p:txBody>
      </p:sp>
      <p:sp>
        <p:nvSpPr>
          <p:cNvPr id="55" name="Arrondir un rectangle avec un coin diagonal 54"/>
          <p:cNvSpPr/>
          <p:nvPr/>
        </p:nvSpPr>
        <p:spPr>
          <a:xfrm>
            <a:off x="5401581" y="1979003"/>
            <a:ext cx="504056" cy="942747"/>
          </a:xfrm>
          <a:prstGeom prst="round2Diag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smtClean="0">
                <a:solidFill>
                  <a:schemeClr val="bg1"/>
                </a:solidFill>
              </a:rPr>
              <a:t>T</a:t>
            </a:r>
          </a:p>
          <a:p>
            <a:pPr algn="ctr"/>
            <a:r>
              <a:rPr lang="fr-FR" sz="1600" b="1" dirty="0" smtClean="0">
                <a:solidFill>
                  <a:schemeClr val="bg1"/>
                </a:solidFill>
              </a:rPr>
              <a:t>A</a:t>
            </a:r>
          </a:p>
          <a:p>
            <a:pPr algn="ctr"/>
            <a:r>
              <a:rPr lang="fr-FR" sz="1600" b="1" dirty="0" smtClean="0">
                <a:solidFill>
                  <a:schemeClr val="bg1"/>
                </a:solidFill>
              </a:rPr>
              <a:t>P</a:t>
            </a:r>
            <a:endParaRPr lang="fr-FR" sz="1600" b="1" dirty="0">
              <a:solidFill>
                <a:schemeClr val="bg1"/>
              </a:solidFill>
            </a:endParaRPr>
          </a:p>
        </p:txBody>
      </p:sp>
      <p:sp>
        <p:nvSpPr>
          <p:cNvPr id="56" name="Arrondir un rectangle avec un coin diagonal 55"/>
          <p:cNvSpPr/>
          <p:nvPr/>
        </p:nvSpPr>
        <p:spPr>
          <a:xfrm>
            <a:off x="7951161" y="1995757"/>
            <a:ext cx="504056" cy="947558"/>
          </a:xfrm>
          <a:prstGeom prst="round2Diag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smtClean="0">
                <a:solidFill>
                  <a:schemeClr val="bg1"/>
                </a:solidFill>
              </a:rPr>
              <a:t>T</a:t>
            </a:r>
          </a:p>
          <a:p>
            <a:pPr algn="ctr"/>
            <a:r>
              <a:rPr lang="fr-FR" sz="1600" b="1" dirty="0" smtClean="0">
                <a:solidFill>
                  <a:schemeClr val="bg1"/>
                </a:solidFill>
              </a:rPr>
              <a:t>A</a:t>
            </a:r>
          </a:p>
          <a:p>
            <a:pPr algn="ctr"/>
            <a:r>
              <a:rPr lang="fr-FR" sz="1600" b="1" dirty="0" smtClean="0">
                <a:solidFill>
                  <a:schemeClr val="bg1"/>
                </a:solidFill>
              </a:rPr>
              <a:t>P</a:t>
            </a:r>
            <a:endParaRPr lang="fr-FR" sz="1600" b="1" dirty="0">
              <a:solidFill>
                <a:schemeClr val="bg1"/>
              </a:solidFill>
            </a:endParaRPr>
          </a:p>
        </p:txBody>
      </p:sp>
      <p:sp>
        <p:nvSpPr>
          <p:cNvPr id="57" name="Rectangle à coins arrondis 56"/>
          <p:cNvSpPr/>
          <p:nvPr/>
        </p:nvSpPr>
        <p:spPr>
          <a:xfrm>
            <a:off x="620765" y="4244892"/>
            <a:ext cx="1170086" cy="98058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b="1" dirty="0" smtClean="0">
                <a:solidFill>
                  <a:schemeClr val="bg1"/>
                </a:solidFill>
              </a:rPr>
              <a:t>Piano, </a:t>
            </a:r>
          </a:p>
          <a:p>
            <a:pPr algn="ctr"/>
            <a:r>
              <a:rPr lang="fr-FR" sz="1400" b="1" dirty="0" smtClean="0">
                <a:solidFill>
                  <a:schemeClr val="bg1"/>
                </a:solidFill>
              </a:rPr>
              <a:t>saxo ou Clarinette </a:t>
            </a:r>
            <a:r>
              <a:rPr lang="fr-FR" sz="1400" i="1" dirty="0"/>
              <a:t>*</a:t>
            </a:r>
            <a:endParaRPr lang="fr-FR" sz="1400" b="1" dirty="0" smtClean="0">
              <a:solidFill>
                <a:schemeClr val="bg1"/>
              </a:solidFill>
            </a:endParaRPr>
          </a:p>
          <a:p>
            <a:pPr algn="ctr"/>
            <a:r>
              <a:rPr lang="fr-FR" sz="1100" dirty="0" smtClean="0">
                <a:solidFill>
                  <a:schemeClr val="bg1"/>
                </a:solidFill>
              </a:rPr>
              <a:t>Enfants ou adultes</a:t>
            </a:r>
            <a:endParaRPr lang="fr-FR" sz="1050" dirty="0">
              <a:solidFill>
                <a:schemeClr val="bg1"/>
              </a:solidFill>
            </a:endParaRPr>
          </a:p>
        </p:txBody>
      </p:sp>
      <p:sp>
        <p:nvSpPr>
          <p:cNvPr id="58" name="Rectangle à coins arrondis 57"/>
          <p:cNvSpPr/>
          <p:nvPr/>
        </p:nvSpPr>
        <p:spPr>
          <a:xfrm>
            <a:off x="614146" y="5271562"/>
            <a:ext cx="1146833" cy="980584"/>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b="1" dirty="0">
                <a:solidFill>
                  <a:schemeClr val="bg1"/>
                </a:solidFill>
              </a:rPr>
              <a:t>Piano, </a:t>
            </a:r>
            <a:endParaRPr lang="fr-FR" sz="1400" b="1" dirty="0" smtClean="0">
              <a:solidFill>
                <a:schemeClr val="bg1"/>
              </a:solidFill>
            </a:endParaRPr>
          </a:p>
          <a:p>
            <a:pPr algn="ctr"/>
            <a:r>
              <a:rPr lang="fr-FR" sz="1400" b="1" dirty="0" smtClean="0">
                <a:solidFill>
                  <a:schemeClr val="bg1"/>
                </a:solidFill>
              </a:rPr>
              <a:t>saxo </a:t>
            </a:r>
            <a:r>
              <a:rPr lang="fr-FR" sz="1400" b="1" dirty="0">
                <a:solidFill>
                  <a:schemeClr val="bg1"/>
                </a:solidFill>
              </a:rPr>
              <a:t>ou </a:t>
            </a:r>
            <a:r>
              <a:rPr lang="fr-FR" sz="1400" b="1" dirty="0" smtClean="0">
                <a:solidFill>
                  <a:schemeClr val="bg1"/>
                </a:solidFill>
              </a:rPr>
              <a:t>Clarinette </a:t>
            </a:r>
            <a:r>
              <a:rPr lang="fr-FR" sz="1400" i="1" dirty="0"/>
              <a:t>*</a:t>
            </a:r>
            <a:endParaRPr lang="fr-FR" sz="1400" b="1" dirty="0">
              <a:solidFill>
                <a:schemeClr val="bg1"/>
              </a:solidFill>
            </a:endParaRPr>
          </a:p>
          <a:p>
            <a:pPr algn="ctr"/>
            <a:r>
              <a:rPr lang="fr-FR" sz="1100" dirty="0">
                <a:solidFill>
                  <a:schemeClr val="bg1"/>
                </a:solidFill>
              </a:rPr>
              <a:t>Enfants ou adultes</a:t>
            </a:r>
            <a:endParaRPr lang="fr-FR" sz="1050" dirty="0">
              <a:solidFill>
                <a:schemeClr val="bg1"/>
              </a:solidFill>
            </a:endParaRPr>
          </a:p>
        </p:txBody>
      </p:sp>
      <p:sp>
        <p:nvSpPr>
          <p:cNvPr id="59" name="Rectangle à coins arrondis 58"/>
          <p:cNvSpPr/>
          <p:nvPr/>
        </p:nvSpPr>
        <p:spPr>
          <a:xfrm>
            <a:off x="6138017" y="4059897"/>
            <a:ext cx="1181546" cy="929051"/>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b="1" dirty="0" smtClean="0">
                <a:solidFill>
                  <a:schemeClr val="bg1"/>
                </a:solidFill>
              </a:rPr>
              <a:t>Piano, saxo  ou Clarinette*</a:t>
            </a:r>
            <a:endParaRPr lang="fr-FR" sz="1400" b="1" dirty="0">
              <a:solidFill>
                <a:schemeClr val="bg1"/>
              </a:solidFill>
            </a:endParaRPr>
          </a:p>
          <a:p>
            <a:pPr algn="ctr"/>
            <a:r>
              <a:rPr lang="fr-FR" sz="1100" dirty="0">
                <a:solidFill>
                  <a:schemeClr val="bg1"/>
                </a:solidFill>
              </a:rPr>
              <a:t>Enfants ou adultes</a:t>
            </a:r>
            <a:endParaRPr lang="fr-FR" sz="1050" dirty="0">
              <a:solidFill>
                <a:schemeClr val="bg1"/>
              </a:solidFill>
            </a:endParaRPr>
          </a:p>
        </p:txBody>
      </p:sp>
      <p:sp>
        <p:nvSpPr>
          <p:cNvPr id="60" name="Rectangle à coins arrondis 59"/>
          <p:cNvSpPr/>
          <p:nvPr/>
        </p:nvSpPr>
        <p:spPr>
          <a:xfrm>
            <a:off x="6125866" y="5036865"/>
            <a:ext cx="1233905" cy="98058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b="1" dirty="0">
                <a:solidFill>
                  <a:schemeClr val="bg1"/>
                </a:solidFill>
              </a:rPr>
              <a:t>Piano, saxo ou </a:t>
            </a:r>
            <a:r>
              <a:rPr lang="fr-FR" sz="1400" b="1" dirty="0" smtClean="0">
                <a:solidFill>
                  <a:schemeClr val="bg1"/>
                </a:solidFill>
              </a:rPr>
              <a:t>Clarinette </a:t>
            </a:r>
            <a:r>
              <a:rPr lang="fr-FR" sz="1400" i="1" dirty="0"/>
              <a:t>*</a:t>
            </a:r>
            <a:endParaRPr lang="fr-FR" sz="1400" b="1" dirty="0">
              <a:solidFill>
                <a:schemeClr val="bg1"/>
              </a:solidFill>
            </a:endParaRPr>
          </a:p>
          <a:p>
            <a:pPr algn="ctr"/>
            <a:r>
              <a:rPr lang="fr-FR" sz="1100" dirty="0">
                <a:solidFill>
                  <a:schemeClr val="bg1"/>
                </a:solidFill>
              </a:rPr>
              <a:t>Enfants ou adultes</a:t>
            </a:r>
            <a:endParaRPr lang="fr-FR" sz="1050" dirty="0">
              <a:solidFill>
                <a:schemeClr val="bg1"/>
              </a:solidFill>
            </a:endParaRPr>
          </a:p>
        </p:txBody>
      </p:sp>
      <p:sp>
        <p:nvSpPr>
          <p:cNvPr id="11" name="Organigramme : Alternative 10"/>
          <p:cNvSpPr/>
          <p:nvPr/>
        </p:nvSpPr>
        <p:spPr>
          <a:xfrm>
            <a:off x="620765" y="1124744"/>
            <a:ext cx="1959394" cy="50982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Lundi</a:t>
            </a:r>
            <a:endParaRPr lang="fr-FR" dirty="0"/>
          </a:p>
        </p:txBody>
      </p:sp>
      <p:sp>
        <p:nvSpPr>
          <p:cNvPr id="44" name="Organigramme : Alternative 43"/>
          <p:cNvSpPr/>
          <p:nvPr/>
        </p:nvSpPr>
        <p:spPr>
          <a:xfrm>
            <a:off x="2699791" y="1124744"/>
            <a:ext cx="1882148" cy="50982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Mardi</a:t>
            </a:r>
            <a:endParaRPr lang="fr-FR" dirty="0"/>
          </a:p>
        </p:txBody>
      </p:sp>
      <p:sp>
        <p:nvSpPr>
          <p:cNvPr id="48" name="Organigramme : Alternative 47"/>
          <p:cNvSpPr/>
          <p:nvPr/>
        </p:nvSpPr>
        <p:spPr>
          <a:xfrm>
            <a:off x="5244398" y="1148404"/>
            <a:ext cx="2075164" cy="50982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Jeudi</a:t>
            </a:r>
            <a:endParaRPr lang="fr-FR" dirty="0"/>
          </a:p>
        </p:txBody>
      </p:sp>
      <p:sp>
        <p:nvSpPr>
          <p:cNvPr id="54" name="Organigramme : Alternative 53"/>
          <p:cNvSpPr/>
          <p:nvPr/>
        </p:nvSpPr>
        <p:spPr>
          <a:xfrm>
            <a:off x="7462860" y="1150292"/>
            <a:ext cx="1480658" cy="50982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Vendredi</a:t>
            </a:r>
            <a:endParaRPr lang="fr-FR" dirty="0"/>
          </a:p>
        </p:txBody>
      </p:sp>
      <p:cxnSp>
        <p:nvCxnSpPr>
          <p:cNvPr id="21" name="Connecteur droit 20"/>
          <p:cNvCxnSpPr/>
          <p:nvPr/>
        </p:nvCxnSpPr>
        <p:spPr>
          <a:xfrm flipV="1">
            <a:off x="539789" y="1962768"/>
            <a:ext cx="8128644" cy="17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Connecteur droit 60"/>
          <p:cNvCxnSpPr/>
          <p:nvPr/>
        </p:nvCxnSpPr>
        <p:spPr>
          <a:xfrm flipV="1">
            <a:off x="539789" y="3302464"/>
            <a:ext cx="2079582" cy="19395"/>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Connecteur droit 61"/>
          <p:cNvCxnSpPr/>
          <p:nvPr/>
        </p:nvCxnSpPr>
        <p:spPr>
          <a:xfrm>
            <a:off x="3701853" y="3302464"/>
            <a:ext cx="496658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Connecteur droit 62"/>
          <p:cNvCxnSpPr/>
          <p:nvPr/>
        </p:nvCxnSpPr>
        <p:spPr>
          <a:xfrm flipV="1">
            <a:off x="539789" y="2943315"/>
            <a:ext cx="8142595" cy="13635"/>
          </a:xfrm>
          <a:prstGeom prst="line">
            <a:avLst/>
          </a:prstGeom>
        </p:spPr>
        <p:style>
          <a:lnRef idx="1">
            <a:schemeClr val="accent1"/>
          </a:lnRef>
          <a:fillRef idx="0">
            <a:schemeClr val="accent1"/>
          </a:fillRef>
          <a:effectRef idx="0">
            <a:schemeClr val="accent1"/>
          </a:effectRef>
          <a:fontRef idx="minor">
            <a:schemeClr val="tx1"/>
          </a:fontRef>
        </p:style>
      </p:cxnSp>
      <p:sp>
        <p:nvSpPr>
          <p:cNvPr id="64" name="ZoneTexte 63"/>
          <p:cNvSpPr txBox="1"/>
          <p:nvPr/>
        </p:nvSpPr>
        <p:spPr>
          <a:xfrm>
            <a:off x="-67403" y="2812510"/>
            <a:ext cx="720080" cy="261610"/>
          </a:xfrm>
          <a:prstGeom prst="rect">
            <a:avLst/>
          </a:prstGeom>
          <a:noFill/>
        </p:spPr>
        <p:txBody>
          <a:bodyPr wrap="square" rtlCol="0">
            <a:spAutoFit/>
          </a:bodyPr>
          <a:lstStyle/>
          <a:p>
            <a:r>
              <a:rPr lang="fr-FR" sz="1100" b="1" dirty="0" smtClean="0"/>
              <a:t>16H45</a:t>
            </a:r>
            <a:endParaRPr lang="fr-FR" sz="1100" b="1" dirty="0"/>
          </a:p>
        </p:txBody>
      </p:sp>
      <p:sp>
        <p:nvSpPr>
          <p:cNvPr id="33" name="ZoneTexte 32"/>
          <p:cNvSpPr txBox="1"/>
          <p:nvPr/>
        </p:nvSpPr>
        <p:spPr>
          <a:xfrm>
            <a:off x="6120752" y="6469161"/>
            <a:ext cx="1972631" cy="307777"/>
          </a:xfrm>
          <a:prstGeom prst="rect">
            <a:avLst/>
          </a:prstGeom>
          <a:noFill/>
        </p:spPr>
        <p:txBody>
          <a:bodyPr wrap="square" rtlCol="0">
            <a:spAutoFit/>
          </a:bodyPr>
          <a:lstStyle/>
          <a:p>
            <a:r>
              <a:rPr lang="fr-FR" sz="1400" i="1" dirty="0" smtClean="0"/>
              <a:t>* Selon inscriptions</a:t>
            </a:r>
            <a:endParaRPr lang="fr-FR" sz="1400" i="1" dirty="0"/>
          </a:p>
        </p:txBody>
      </p:sp>
      <p:cxnSp>
        <p:nvCxnSpPr>
          <p:cNvPr id="65" name="Connecteur droit 64"/>
          <p:cNvCxnSpPr/>
          <p:nvPr/>
        </p:nvCxnSpPr>
        <p:spPr>
          <a:xfrm>
            <a:off x="539789" y="4237917"/>
            <a:ext cx="2040370" cy="6975"/>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Connecteur droit 68"/>
          <p:cNvCxnSpPr>
            <a:endCxn id="9" idx="1"/>
          </p:cNvCxnSpPr>
          <p:nvPr/>
        </p:nvCxnSpPr>
        <p:spPr>
          <a:xfrm>
            <a:off x="6207876" y="4028727"/>
            <a:ext cx="2430808" cy="3117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Connecteur droit 70"/>
          <p:cNvCxnSpPr/>
          <p:nvPr/>
        </p:nvCxnSpPr>
        <p:spPr>
          <a:xfrm>
            <a:off x="6207876" y="4982305"/>
            <a:ext cx="2460558" cy="17187"/>
          </a:xfrm>
          <a:prstGeom prst="line">
            <a:avLst/>
          </a:prstGeom>
        </p:spPr>
        <p:style>
          <a:lnRef idx="1">
            <a:schemeClr val="accent1"/>
          </a:lnRef>
          <a:fillRef idx="0">
            <a:schemeClr val="accent1"/>
          </a:fillRef>
          <a:effectRef idx="0">
            <a:schemeClr val="accent1"/>
          </a:effectRef>
          <a:fontRef idx="minor">
            <a:schemeClr val="tx1"/>
          </a:fontRef>
        </p:style>
      </p:cxnSp>
      <p:sp>
        <p:nvSpPr>
          <p:cNvPr id="75" name="ZoneTexte 74"/>
          <p:cNvSpPr txBox="1"/>
          <p:nvPr/>
        </p:nvSpPr>
        <p:spPr>
          <a:xfrm>
            <a:off x="8653991" y="3163634"/>
            <a:ext cx="720080" cy="261610"/>
          </a:xfrm>
          <a:prstGeom prst="rect">
            <a:avLst/>
          </a:prstGeom>
          <a:noFill/>
        </p:spPr>
        <p:txBody>
          <a:bodyPr wrap="square" rtlCol="0">
            <a:spAutoFit/>
          </a:bodyPr>
          <a:lstStyle/>
          <a:p>
            <a:r>
              <a:rPr lang="fr-FR" sz="1100" b="1" dirty="0" smtClean="0"/>
              <a:t>17H15</a:t>
            </a:r>
            <a:endParaRPr lang="fr-FR" sz="1100" b="1" dirty="0"/>
          </a:p>
        </p:txBody>
      </p:sp>
      <p:cxnSp>
        <p:nvCxnSpPr>
          <p:cNvPr id="76" name="Connecteur droit 75"/>
          <p:cNvCxnSpPr/>
          <p:nvPr/>
        </p:nvCxnSpPr>
        <p:spPr>
          <a:xfrm>
            <a:off x="539789" y="5232761"/>
            <a:ext cx="20469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Connecteur droit 79"/>
          <p:cNvCxnSpPr/>
          <p:nvPr/>
        </p:nvCxnSpPr>
        <p:spPr>
          <a:xfrm flipV="1">
            <a:off x="539789" y="6252146"/>
            <a:ext cx="1251062" cy="18504"/>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Connecteur droit 80"/>
          <p:cNvCxnSpPr/>
          <p:nvPr/>
        </p:nvCxnSpPr>
        <p:spPr>
          <a:xfrm>
            <a:off x="5273920" y="6050035"/>
            <a:ext cx="3342215" cy="0"/>
          </a:xfrm>
          <a:prstGeom prst="line">
            <a:avLst/>
          </a:prstGeom>
        </p:spPr>
        <p:style>
          <a:lnRef idx="1">
            <a:schemeClr val="accent1"/>
          </a:lnRef>
          <a:fillRef idx="0">
            <a:schemeClr val="accent1"/>
          </a:fillRef>
          <a:effectRef idx="0">
            <a:schemeClr val="accent1"/>
          </a:effectRef>
          <a:fontRef idx="minor">
            <a:schemeClr val="tx1"/>
          </a:fontRef>
        </p:style>
      </p:cxnSp>
      <p:sp>
        <p:nvSpPr>
          <p:cNvPr id="83" name="ZoneTexte 82"/>
          <p:cNvSpPr txBox="1"/>
          <p:nvPr/>
        </p:nvSpPr>
        <p:spPr>
          <a:xfrm>
            <a:off x="8594207" y="5919230"/>
            <a:ext cx="720080" cy="261610"/>
          </a:xfrm>
          <a:prstGeom prst="rect">
            <a:avLst/>
          </a:prstGeom>
          <a:noFill/>
        </p:spPr>
        <p:txBody>
          <a:bodyPr wrap="square" rtlCol="0">
            <a:spAutoFit/>
          </a:bodyPr>
          <a:lstStyle/>
          <a:p>
            <a:r>
              <a:rPr lang="fr-FR" sz="1100" b="1" dirty="0" smtClean="0"/>
              <a:t>20H00</a:t>
            </a:r>
            <a:endParaRPr lang="fr-FR" sz="1100" b="1" dirty="0"/>
          </a:p>
        </p:txBody>
      </p:sp>
      <p:sp>
        <p:nvSpPr>
          <p:cNvPr id="88" name="ZoneTexte 87"/>
          <p:cNvSpPr txBox="1"/>
          <p:nvPr/>
        </p:nvSpPr>
        <p:spPr>
          <a:xfrm>
            <a:off x="374710" y="6469163"/>
            <a:ext cx="1972631" cy="307777"/>
          </a:xfrm>
          <a:prstGeom prst="rect">
            <a:avLst/>
          </a:prstGeom>
          <a:noFill/>
        </p:spPr>
        <p:txBody>
          <a:bodyPr wrap="square" rtlCol="0">
            <a:spAutoFit/>
          </a:bodyPr>
          <a:lstStyle/>
          <a:p>
            <a:r>
              <a:rPr lang="fr-FR" sz="1400" i="1" dirty="0" smtClean="0"/>
              <a:t>* Selon inscriptions</a:t>
            </a:r>
            <a:endParaRPr lang="fr-FR" sz="1400" i="1" dirty="0"/>
          </a:p>
        </p:txBody>
      </p:sp>
      <p:sp>
        <p:nvSpPr>
          <p:cNvPr id="66" name="ZoneTexte 65"/>
          <p:cNvSpPr txBox="1"/>
          <p:nvPr/>
        </p:nvSpPr>
        <p:spPr>
          <a:xfrm>
            <a:off x="4653160" y="4107112"/>
            <a:ext cx="720080" cy="261610"/>
          </a:xfrm>
          <a:prstGeom prst="rect">
            <a:avLst/>
          </a:prstGeom>
          <a:noFill/>
        </p:spPr>
        <p:txBody>
          <a:bodyPr wrap="square" rtlCol="0">
            <a:spAutoFit/>
          </a:bodyPr>
          <a:lstStyle/>
          <a:p>
            <a:r>
              <a:rPr lang="fr-FR" sz="1100" b="1" dirty="0" smtClean="0"/>
              <a:t>18H15</a:t>
            </a:r>
            <a:endParaRPr lang="fr-FR" sz="1100" b="1" dirty="0"/>
          </a:p>
        </p:txBody>
      </p:sp>
      <p:sp>
        <p:nvSpPr>
          <p:cNvPr id="67" name="ZoneTexte 66"/>
          <p:cNvSpPr txBox="1"/>
          <p:nvPr/>
        </p:nvSpPr>
        <p:spPr>
          <a:xfrm>
            <a:off x="4681501" y="5081107"/>
            <a:ext cx="720080" cy="261610"/>
          </a:xfrm>
          <a:prstGeom prst="rect">
            <a:avLst/>
          </a:prstGeom>
          <a:noFill/>
        </p:spPr>
        <p:txBody>
          <a:bodyPr wrap="square" rtlCol="0">
            <a:spAutoFit/>
          </a:bodyPr>
          <a:lstStyle/>
          <a:p>
            <a:r>
              <a:rPr lang="fr-FR" sz="1100" b="1" dirty="0" smtClean="0"/>
              <a:t>19H15</a:t>
            </a:r>
            <a:endParaRPr lang="fr-FR" sz="1100" b="1" dirty="0"/>
          </a:p>
        </p:txBody>
      </p:sp>
      <p:cxnSp>
        <p:nvCxnSpPr>
          <p:cNvPr id="68" name="Connecteur droit 67"/>
          <p:cNvCxnSpPr/>
          <p:nvPr/>
        </p:nvCxnSpPr>
        <p:spPr>
          <a:xfrm flipV="1">
            <a:off x="5259159" y="5228673"/>
            <a:ext cx="864096" cy="40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Connecteur droit 69"/>
          <p:cNvCxnSpPr/>
          <p:nvPr/>
        </p:nvCxnSpPr>
        <p:spPr>
          <a:xfrm flipV="1">
            <a:off x="5221561" y="4220249"/>
            <a:ext cx="825787" cy="1766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5766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nvSpPr>
        <p:spPr>
          <a:xfrm rot="260410">
            <a:off x="4667342" y="512676"/>
            <a:ext cx="3816424" cy="2664296"/>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b="1" dirty="0">
                <a:solidFill>
                  <a:schemeClr val="tx1"/>
                </a:solidFill>
              </a:rPr>
              <a:t>♪ </a:t>
            </a:r>
            <a:r>
              <a:rPr lang="fr-FR" sz="1400" b="1" dirty="0" smtClean="0">
                <a:solidFill>
                  <a:schemeClr val="tx1"/>
                </a:solidFill>
              </a:rPr>
              <a:t>EVEIL A LA MUSIQUE    Tiphaine Capron</a:t>
            </a:r>
          </a:p>
          <a:p>
            <a:r>
              <a:rPr lang="fr-FR" sz="1400" b="1" dirty="0" smtClean="0">
                <a:solidFill>
                  <a:schemeClr val="tx1"/>
                </a:solidFill>
              </a:rPr>
              <a:t>GS et CP, jeudi 17H15</a:t>
            </a:r>
          </a:p>
          <a:p>
            <a:endParaRPr lang="fr-FR" sz="1400" b="1" dirty="0" smtClean="0">
              <a:solidFill>
                <a:schemeClr val="tx1"/>
              </a:solidFill>
            </a:endParaRPr>
          </a:p>
          <a:p>
            <a:r>
              <a:rPr lang="fr-FR" sz="1200" dirty="0">
                <a:solidFill>
                  <a:schemeClr val="tx1"/>
                </a:solidFill>
              </a:rPr>
              <a:t>Atelier musical permettant à l’enfant de </a:t>
            </a:r>
            <a:r>
              <a:rPr lang="fr-FR" sz="1200" b="1" dirty="0">
                <a:solidFill>
                  <a:schemeClr val="tx1"/>
                </a:solidFill>
              </a:rPr>
              <a:t>comprendre</a:t>
            </a:r>
            <a:r>
              <a:rPr lang="fr-FR" sz="1200" dirty="0">
                <a:solidFill>
                  <a:schemeClr val="tx1"/>
                </a:solidFill>
              </a:rPr>
              <a:t> les sons qui l’entourent :</a:t>
            </a:r>
          </a:p>
          <a:p>
            <a:pPr lvl="0"/>
            <a:r>
              <a:rPr lang="fr-FR" sz="1200" dirty="0">
                <a:solidFill>
                  <a:schemeClr val="tx1"/>
                </a:solidFill>
              </a:rPr>
              <a:t>D’où viennent-ils ?</a:t>
            </a:r>
          </a:p>
          <a:p>
            <a:pPr lvl="0"/>
            <a:r>
              <a:rPr lang="fr-FR" sz="1200" dirty="0">
                <a:solidFill>
                  <a:schemeClr val="tx1"/>
                </a:solidFill>
              </a:rPr>
              <a:t>Comment sont-ils créés ?</a:t>
            </a:r>
          </a:p>
          <a:p>
            <a:pPr lvl="0"/>
            <a:r>
              <a:rPr lang="fr-FR" sz="1200" dirty="0">
                <a:solidFill>
                  <a:schemeClr val="tx1"/>
                </a:solidFill>
              </a:rPr>
              <a:t>Que veulent-ils dire ou exprimer ?</a:t>
            </a:r>
          </a:p>
          <a:p>
            <a:r>
              <a:rPr lang="fr-FR" sz="1200" dirty="0">
                <a:solidFill>
                  <a:schemeClr val="tx1"/>
                </a:solidFill>
              </a:rPr>
              <a:t>En privilégiant une </a:t>
            </a:r>
            <a:r>
              <a:rPr lang="fr-FR" sz="1200" b="1" dirty="0">
                <a:solidFill>
                  <a:schemeClr val="tx1"/>
                </a:solidFill>
              </a:rPr>
              <a:t>approche sensorielle, corporelle et vocale</a:t>
            </a:r>
            <a:r>
              <a:rPr lang="fr-FR" sz="1200" dirty="0">
                <a:solidFill>
                  <a:schemeClr val="tx1"/>
                </a:solidFill>
              </a:rPr>
              <a:t>, grâce à divers procédés tels que l’écoute, le rythme, l’expression corporelle et instrumentale, le chant, la création et l’imagination.</a:t>
            </a:r>
          </a:p>
          <a:p>
            <a:pPr algn="ctr"/>
            <a:endParaRPr lang="fr-FR" dirty="0">
              <a:solidFill>
                <a:schemeClr val="tx1"/>
              </a:solidFill>
            </a:endParaRPr>
          </a:p>
        </p:txBody>
      </p:sp>
      <p:sp>
        <p:nvSpPr>
          <p:cNvPr id="6" name="Rectangle à coins arrondis 5"/>
          <p:cNvSpPr/>
          <p:nvPr/>
        </p:nvSpPr>
        <p:spPr>
          <a:xfrm rot="252858">
            <a:off x="5011547" y="3854146"/>
            <a:ext cx="3816424" cy="2304256"/>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b="1" dirty="0" smtClean="0">
              <a:solidFill>
                <a:schemeClr val="tx1"/>
              </a:solidFill>
            </a:endParaRPr>
          </a:p>
          <a:p>
            <a:r>
              <a:rPr lang="fr-FR" sz="1400" b="1" dirty="0">
                <a:solidFill>
                  <a:schemeClr val="tx1"/>
                </a:solidFill>
              </a:rPr>
              <a:t>♪ </a:t>
            </a:r>
            <a:r>
              <a:rPr lang="fr-FR" sz="1400" b="1" dirty="0" smtClean="0">
                <a:solidFill>
                  <a:schemeClr val="tx1"/>
                </a:solidFill>
              </a:rPr>
              <a:t> PETITS MUSICIENS     Tiphaine Capron</a:t>
            </a:r>
          </a:p>
          <a:p>
            <a:r>
              <a:rPr lang="fr-FR" sz="1400" b="1" dirty="0" smtClean="0">
                <a:solidFill>
                  <a:schemeClr val="tx1"/>
                </a:solidFill>
              </a:rPr>
              <a:t>Dès le CE1, lundi 17H15</a:t>
            </a:r>
          </a:p>
          <a:p>
            <a:endParaRPr lang="fr-FR" sz="1400" b="1" dirty="0">
              <a:solidFill>
                <a:schemeClr val="tx1"/>
              </a:solidFill>
            </a:endParaRPr>
          </a:p>
          <a:p>
            <a:r>
              <a:rPr lang="fr-FR" sz="1200" dirty="0">
                <a:solidFill>
                  <a:schemeClr val="tx1"/>
                </a:solidFill>
              </a:rPr>
              <a:t>Atelier permettant à l’enfant, en groupe restreint, de s’initier à la pratique instrumentale (instruments </a:t>
            </a:r>
            <a:r>
              <a:rPr lang="fr-FR" sz="1200" b="1" dirty="0">
                <a:solidFill>
                  <a:schemeClr val="tx1"/>
                </a:solidFill>
              </a:rPr>
              <a:t>à vent</a:t>
            </a:r>
            <a:r>
              <a:rPr lang="fr-FR" sz="1200" dirty="0">
                <a:solidFill>
                  <a:schemeClr val="tx1"/>
                </a:solidFill>
              </a:rPr>
              <a:t> : flûte à bec, saxophone, clarinette ; Instrument </a:t>
            </a:r>
            <a:r>
              <a:rPr lang="fr-FR" sz="1200" b="1" dirty="0">
                <a:solidFill>
                  <a:schemeClr val="tx1"/>
                </a:solidFill>
              </a:rPr>
              <a:t>à clavier</a:t>
            </a:r>
            <a:r>
              <a:rPr lang="fr-FR" sz="1200" dirty="0">
                <a:solidFill>
                  <a:schemeClr val="tx1"/>
                </a:solidFill>
              </a:rPr>
              <a:t> : piano ; </a:t>
            </a:r>
            <a:r>
              <a:rPr lang="fr-FR" sz="1200" b="1" dirty="0">
                <a:solidFill>
                  <a:schemeClr val="tx1"/>
                </a:solidFill>
              </a:rPr>
              <a:t>percussions </a:t>
            </a:r>
            <a:r>
              <a:rPr lang="fr-FR" sz="1200" dirty="0">
                <a:solidFill>
                  <a:schemeClr val="tx1"/>
                </a:solidFill>
              </a:rPr>
              <a:t>: différents petits instruments et percussions corporelles)</a:t>
            </a:r>
          </a:p>
          <a:p>
            <a:r>
              <a:rPr lang="fr-FR" sz="1200" dirty="0">
                <a:solidFill>
                  <a:schemeClr val="tx1"/>
                </a:solidFill>
              </a:rPr>
              <a:t>Tout en abordant des notions de rythme, solfège, d’écoute, de développement de la sensibilité musicale, en douceur.</a:t>
            </a:r>
          </a:p>
          <a:p>
            <a:pPr algn="ctr"/>
            <a:endParaRPr lang="fr-FR" dirty="0">
              <a:solidFill>
                <a:schemeClr val="tx1"/>
              </a:solidFill>
            </a:endParaRPr>
          </a:p>
        </p:txBody>
      </p:sp>
      <p:sp>
        <p:nvSpPr>
          <p:cNvPr id="7" name="Rectangle à coins arrondis 6"/>
          <p:cNvSpPr/>
          <p:nvPr/>
        </p:nvSpPr>
        <p:spPr>
          <a:xfrm rot="21229483">
            <a:off x="811458" y="4761487"/>
            <a:ext cx="3449488" cy="178267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b="1" dirty="0" smtClean="0">
                <a:solidFill>
                  <a:schemeClr val="tx1"/>
                </a:solidFill>
              </a:rPr>
              <a:t>♪ </a:t>
            </a:r>
            <a:r>
              <a:rPr lang="fr-FR" sz="1400" b="1" dirty="0">
                <a:solidFill>
                  <a:schemeClr val="tx1"/>
                </a:solidFill>
              </a:rPr>
              <a:t>GUITARE     Serge Ducros </a:t>
            </a:r>
            <a:endParaRPr lang="fr-FR" sz="1400" b="1" dirty="0" smtClean="0">
              <a:solidFill>
                <a:schemeClr val="tx1"/>
              </a:solidFill>
            </a:endParaRPr>
          </a:p>
          <a:p>
            <a:r>
              <a:rPr lang="fr-FR" sz="1400" b="1" dirty="0" smtClean="0">
                <a:solidFill>
                  <a:schemeClr val="tx1"/>
                </a:solidFill>
              </a:rPr>
              <a:t>Dès 7 ans, le mardi de 15H45 à 20H20 </a:t>
            </a:r>
          </a:p>
          <a:p>
            <a:endParaRPr lang="fr-FR" sz="1200" dirty="0">
              <a:solidFill>
                <a:schemeClr val="tx1"/>
              </a:solidFill>
            </a:endParaRPr>
          </a:p>
          <a:p>
            <a:r>
              <a:rPr lang="fr-FR" sz="1200" dirty="0">
                <a:solidFill>
                  <a:schemeClr val="tx1"/>
                </a:solidFill>
              </a:rPr>
              <a:t>Pour apprendre à jouer de la guitare sèche et s’initier au </a:t>
            </a:r>
            <a:r>
              <a:rPr lang="fr-FR" sz="1200" dirty="0" smtClean="0">
                <a:solidFill>
                  <a:schemeClr val="tx1"/>
                </a:solidFill>
              </a:rPr>
              <a:t>solfège, en petits groupes  (4 </a:t>
            </a:r>
            <a:r>
              <a:rPr lang="fr-FR" sz="1200" dirty="0">
                <a:solidFill>
                  <a:schemeClr val="tx1"/>
                </a:solidFill>
              </a:rPr>
              <a:t>enfants maximum</a:t>
            </a:r>
            <a:r>
              <a:rPr lang="fr-FR" sz="1200" dirty="0" smtClean="0">
                <a:solidFill>
                  <a:schemeClr val="tx1"/>
                </a:solidFill>
              </a:rPr>
              <a:t>)</a:t>
            </a:r>
            <a:endParaRPr lang="fr-FR" sz="1200" dirty="0">
              <a:solidFill>
                <a:schemeClr val="tx1"/>
              </a:solidFill>
            </a:endParaRPr>
          </a:p>
          <a:p>
            <a:pPr algn="ctr"/>
            <a:endParaRPr lang="fr-FR" dirty="0">
              <a:solidFill>
                <a:schemeClr val="tx1"/>
              </a:solidFill>
            </a:endParaRPr>
          </a:p>
        </p:txBody>
      </p:sp>
      <p:sp>
        <p:nvSpPr>
          <p:cNvPr id="9" name="Explosion 2 8"/>
          <p:cNvSpPr/>
          <p:nvPr/>
        </p:nvSpPr>
        <p:spPr>
          <a:xfrm>
            <a:off x="178743" y="116632"/>
            <a:ext cx="3168352" cy="1728192"/>
          </a:xfrm>
          <a:prstGeom prst="irregularSeal2">
            <a:avLst/>
          </a:prstGeom>
          <a:solidFill>
            <a:schemeClr val="accent6">
              <a:lumMod val="60000"/>
              <a:lumOff val="4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dirty="0" smtClean="0"/>
              <a:t>Activités culturelles</a:t>
            </a:r>
            <a:endParaRPr lang="fr-FR" dirty="0"/>
          </a:p>
        </p:txBody>
      </p:sp>
      <p:sp>
        <p:nvSpPr>
          <p:cNvPr id="10" name="Rectangle à coins arrondis 9"/>
          <p:cNvSpPr/>
          <p:nvPr/>
        </p:nvSpPr>
        <p:spPr>
          <a:xfrm rot="21241320">
            <a:off x="264795" y="2045396"/>
            <a:ext cx="3888432" cy="2155476"/>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b="1" dirty="0">
                <a:solidFill>
                  <a:schemeClr val="tx1"/>
                </a:solidFill>
              </a:rPr>
              <a:t>♪ </a:t>
            </a:r>
            <a:r>
              <a:rPr lang="fr-FR" sz="1400" b="1" dirty="0" smtClean="0">
                <a:solidFill>
                  <a:schemeClr val="tx1"/>
                </a:solidFill>
              </a:rPr>
              <a:t>PRATIQUE INSTRUMENTALE  </a:t>
            </a:r>
            <a:r>
              <a:rPr lang="fr-FR" sz="1400" b="1" dirty="0">
                <a:solidFill>
                  <a:schemeClr val="tx1"/>
                </a:solidFill>
              </a:rPr>
              <a:t>Tiphaine </a:t>
            </a:r>
            <a:r>
              <a:rPr lang="fr-FR" sz="1400" b="1" dirty="0" smtClean="0">
                <a:solidFill>
                  <a:schemeClr val="tx1"/>
                </a:solidFill>
              </a:rPr>
              <a:t>Capron</a:t>
            </a:r>
          </a:p>
          <a:p>
            <a:r>
              <a:rPr lang="fr-FR" sz="1400" b="1" dirty="0" smtClean="0">
                <a:solidFill>
                  <a:schemeClr val="tx1"/>
                </a:solidFill>
              </a:rPr>
              <a:t>Dès 6 ans, le lundi et le jeudi</a:t>
            </a:r>
          </a:p>
          <a:p>
            <a:endParaRPr lang="fr-FR" sz="1400" b="1" dirty="0">
              <a:solidFill>
                <a:schemeClr val="tx1"/>
              </a:solidFill>
            </a:endParaRPr>
          </a:p>
          <a:p>
            <a:r>
              <a:rPr lang="fr-FR" sz="1200" dirty="0">
                <a:solidFill>
                  <a:schemeClr val="tx1"/>
                </a:solidFill>
              </a:rPr>
              <a:t>Séances individuelles ou en groupe restreint où petits et grands peuvent apprendre à jouer d’un instrument (</a:t>
            </a:r>
            <a:r>
              <a:rPr lang="fr-FR" sz="1200" b="1" dirty="0">
                <a:solidFill>
                  <a:schemeClr val="tx1"/>
                </a:solidFill>
              </a:rPr>
              <a:t>piano, saxophone ou clarinette</a:t>
            </a:r>
            <a:r>
              <a:rPr lang="fr-FR" sz="1200" dirty="0" smtClean="0">
                <a:solidFill>
                  <a:schemeClr val="tx1"/>
                </a:solidFill>
              </a:rPr>
              <a:t>).</a:t>
            </a:r>
          </a:p>
          <a:p>
            <a:r>
              <a:rPr lang="fr-FR" sz="1200" dirty="0" smtClean="0">
                <a:solidFill>
                  <a:schemeClr val="tx1"/>
                </a:solidFill>
              </a:rPr>
              <a:t> </a:t>
            </a:r>
            <a:r>
              <a:rPr lang="fr-FR" sz="1200" dirty="0">
                <a:solidFill>
                  <a:schemeClr val="tx1"/>
                </a:solidFill>
              </a:rPr>
              <a:t>L’objectif premier étant de pouvoir </a:t>
            </a:r>
            <a:r>
              <a:rPr lang="fr-FR" sz="1200" b="1" dirty="0">
                <a:solidFill>
                  <a:schemeClr val="tx1"/>
                </a:solidFill>
              </a:rPr>
              <a:t>être autonome</a:t>
            </a:r>
            <a:r>
              <a:rPr lang="fr-FR" sz="1200" dirty="0">
                <a:solidFill>
                  <a:schemeClr val="tx1"/>
                </a:solidFill>
              </a:rPr>
              <a:t> dans sa pratique (en passant par la maitrise d’une bonne posture et tenue de l’instrument, de la respiration, des doigtés, de la sonorité et dynamiques, et bien sûr des notions de solfèges </a:t>
            </a:r>
            <a:r>
              <a:rPr lang="fr-FR" sz="1200" dirty="0" smtClean="0">
                <a:solidFill>
                  <a:schemeClr val="tx1"/>
                </a:solidFill>
              </a:rPr>
              <a:t>!)</a:t>
            </a:r>
            <a:endParaRPr lang="fr-FR" sz="1200" dirty="0">
              <a:solidFill>
                <a:schemeClr val="tx1"/>
              </a:solidFill>
            </a:endParaRPr>
          </a:p>
        </p:txBody>
      </p:sp>
      <p:sp>
        <p:nvSpPr>
          <p:cNvPr id="8" name="Explosion 2 7"/>
          <p:cNvSpPr/>
          <p:nvPr/>
        </p:nvSpPr>
        <p:spPr>
          <a:xfrm rot="21141618">
            <a:off x="3170558" y="3645266"/>
            <a:ext cx="1872207" cy="707482"/>
          </a:xfrm>
          <a:prstGeom prst="irregularSeal2">
            <a:avLst/>
          </a:prstGeom>
          <a:solidFill>
            <a:schemeClr val="accent5">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smtClean="0"/>
              <a:t>Nouveau!</a:t>
            </a:r>
            <a:endParaRPr lang="fr-FR" sz="1100" dirty="0"/>
          </a:p>
        </p:txBody>
      </p:sp>
    </p:spTree>
    <p:extLst>
      <p:ext uri="{BB962C8B-B14F-4D97-AF65-F5344CB8AC3E}">
        <p14:creationId xmlns:p14="http://schemas.microsoft.com/office/powerpoint/2010/main" val="15930808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xplosion 2 2"/>
          <p:cNvSpPr/>
          <p:nvPr/>
        </p:nvSpPr>
        <p:spPr>
          <a:xfrm>
            <a:off x="148746" y="332656"/>
            <a:ext cx="3384376" cy="1916832"/>
          </a:xfrm>
          <a:prstGeom prst="irregularSeal2">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dirty="0" smtClean="0"/>
              <a:t>Activités sportives</a:t>
            </a:r>
            <a:endParaRPr lang="fr-FR" dirty="0"/>
          </a:p>
        </p:txBody>
      </p:sp>
      <p:sp>
        <p:nvSpPr>
          <p:cNvPr id="4" name="Rectangle à coins arrondis 3"/>
          <p:cNvSpPr/>
          <p:nvPr/>
        </p:nvSpPr>
        <p:spPr>
          <a:xfrm rot="21100970">
            <a:off x="274280" y="2536426"/>
            <a:ext cx="3528392" cy="1566835"/>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2"/>
              <a:buChar char="â"/>
            </a:pPr>
            <a:r>
              <a:rPr lang="fr-FR" sz="1400" b="1" dirty="0" smtClean="0">
                <a:solidFill>
                  <a:schemeClr val="tx1"/>
                </a:solidFill>
              </a:rPr>
              <a:t>JUDO  Aurélia Bouvier </a:t>
            </a:r>
          </a:p>
          <a:p>
            <a:r>
              <a:rPr lang="fr-FR" sz="1400" b="1" dirty="0" smtClean="0">
                <a:solidFill>
                  <a:schemeClr val="tx1"/>
                </a:solidFill>
              </a:rPr>
              <a:t>Du CP au CM2, le lundi à partir de 17H15</a:t>
            </a:r>
          </a:p>
          <a:p>
            <a:pPr marL="285750" indent="-285750">
              <a:buFont typeface="Wingdings 2"/>
              <a:buChar char="â"/>
            </a:pPr>
            <a:endParaRPr lang="fr-FR" sz="1400" b="1" dirty="0" smtClean="0">
              <a:solidFill>
                <a:schemeClr val="tx1"/>
              </a:solidFill>
            </a:endParaRPr>
          </a:p>
          <a:p>
            <a:r>
              <a:rPr lang="fr-FR" sz="1200" dirty="0" smtClean="0">
                <a:solidFill>
                  <a:schemeClr val="tx1"/>
                </a:solidFill>
              </a:rPr>
              <a:t>Pour </a:t>
            </a:r>
            <a:r>
              <a:rPr lang="fr-FR" sz="1200" dirty="0">
                <a:solidFill>
                  <a:schemeClr val="tx1"/>
                </a:solidFill>
              </a:rPr>
              <a:t>apprendre les </a:t>
            </a:r>
            <a:r>
              <a:rPr lang="fr-FR" sz="1200" dirty="0" smtClean="0">
                <a:solidFill>
                  <a:schemeClr val="tx1"/>
                </a:solidFill>
              </a:rPr>
              <a:t>bases de la discipline </a:t>
            </a:r>
            <a:r>
              <a:rPr lang="fr-FR" sz="1200" dirty="0">
                <a:solidFill>
                  <a:schemeClr val="tx1"/>
                </a:solidFill>
              </a:rPr>
              <a:t>et se perfectionner (12 enfants maximum). </a:t>
            </a:r>
            <a:endParaRPr lang="fr-FR" sz="1200" dirty="0" smtClean="0">
              <a:solidFill>
                <a:schemeClr val="tx1"/>
              </a:solidFill>
            </a:endParaRPr>
          </a:p>
          <a:p>
            <a:endParaRPr lang="fr-FR" sz="1200" dirty="0">
              <a:solidFill>
                <a:schemeClr val="tx1"/>
              </a:solidFill>
            </a:endParaRPr>
          </a:p>
          <a:p>
            <a:pPr algn="ctr"/>
            <a:endParaRPr lang="fr-FR" dirty="0">
              <a:solidFill>
                <a:schemeClr val="tx1"/>
              </a:solidFill>
            </a:endParaRPr>
          </a:p>
        </p:txBody>
      </p:sp>
      <p:sp>
        <p:nvSpPr>
          <p:cNvPr id="5" name="Rectangle à coins arrondis 4"/>
          <p:cNvSpPr/>
          <p:nvPr/>
        </p:nvSpPr>
        <p:spPr>
          <a:xfrm rot="295218">
            <a:off x="4020378" y="520534"/>
            <a:ext cx="4464496" cy="19442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2"/>
              <a:buChar char="ù"/>
            </a:pPr>
            <a:r>
              <a:rPr lang="fr-FR" sz="1400" b="1" dirty="0" smtClean="0">
                <a:solidFill>
                  <a:schemeClr val="tx1"/>
                </a:solidFill>
              </a:rPr>
              <a:t>ZUMBA     Vanessa  Menu</a:t>
            </a:r>
          </a:p>
          <a:p>
            <a:r>
              <a:rPr lang="fr-FR" sz="1400" b="1" dirty="0" smtClean="0">
                <a:solidFill>
                  <a:schemeClr val="tx1"/>
                </a:solidFill>
              </a:rPr>
              <a:t>Du CE1 au CM2 +  pour les ados et adultes, le mardi soir</a:t>
            </a:r>
          </a:p>
          <a:p>
            <a:endParaRPr lang="fr-FR" sz="1400" b="1" dirty="0" smtClean="0">
              <a:solidFill>
                <a:schemeClr val="tx1"/>
              </a:solidFill>
            </a:endParaRPr>
          </a:p>
          <a:p>
            <a:r>
              <a:rPr lang="fr-FR" sz="1100" dirty="0">
                <a:solidFill>
                  <a:schemeClr val="tx1"/>
                </a:solidFill>
              </a:rPr>
              <a:t>La </a:t>
            </a:r>
            <a:r>
              <a:rPr lang="fr-FR" sz="1100" b="1" dirty="0">
                <a:solidFill>
                  <a:schemeClr val="tx1"/>
                </a:solidFill>
              </a:rPr>
              <a:t>Zumba</a:t>
            </a:r>
            <a:r>
              <a:rPr lang="fr-FR" sz="1100" dirty="0">
                <a:solidFill>
                  <a:schemeClr val="tx1"/>
                </a:solidFill>
              </a:rPr>
              <a:t> </a:t>
            </a:r>
            <a:r>
              <a:rPr lang="fr-FR" sz="1100" dirty="0" smtClean="0">
                <a:solidFill>
                  <a:schemeClr val="tx1"/>
                </a:solidFill>
              </a:rPr>
              <a:t>combine des éléments d’aérobic et de la danse jazz. Les chorégraphies s’inspirent des danses latines mais aussi de styles variés  comme le </a:t>
            </a:r>
            <a:r>
              <a:rPr lang="fr-FR" sz="1100" dirty="0" err="1" smtClean="0">
                <a:solidFill>
                  <a:schemeClr val="tx1"/>
                </a:solidFill>
              </a:rPr>
              <a:t>bollywood</a:t>
            </a:r>
            <a:r>
              <a:rPr lang="fr-FR" sz="1100" dirty="0" smtClean="0">
                <a:solidFill>
                  <a:schemeClr val="tx1"/>
                </a:solidFill>
              </a:rPr>
              <a:t> et le swing. C’est dans l’air du temps et on se défoule en musique!</a:t>
            </a:r>
            <a:endParaRPr lang="fr-FR" sz="1200" dirty="0" smtClean="0">
              <a:solidFill>
                <a:schemeClr val="tx1"/>
              </a:solidFill>
            </a:endParaRPr>
          </a:p>
          <a:p>
            <a:pPr algn="ctr"/>
            <a:endParaRPr lang="fr-FR" sz="1200" dirty="0">
              <a:solidFill>
                <a:schemeClr val="tx1"/>
              </a:solidFill>
            </a:endParaRPr>
          </a:p>
          <a:p>
            <a:pPr algn="ctr"/>
            <a:endParaRPr lang="fr-FR" sz="1200" dirty="0">
              <a:solidFill>
                <a:schemeClr val="tx1"/>
              </a:solidFill>
            </a:endParaRPr>
          </a:p>
        </p:txBody>
      </p:sp>
      <p:sp>
        <p:nvSpPr>
          <p:cNvPr id="6" name="Rectangle à coins arrondis 5"/>
          <p:cNvSpPr/>
          <p:nvPr/>
        </p:nvSpPr>
        <p:spPr>
          <a:xfrm rot="21257019">
            <a:off x="602399" y="4687579"/>
            <a:ext cx="3671093" cy="1756674"/>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2"/>
              <a:buChar char="õ"/>
            </a:pPr>
            <a:r>
              <a:rPr lang="fr-FR" sz="1400" b="1" dirty="0" smtClean="0">
                <a:solidFill>
                  <a:schemeClr val="tx1"/>
                </a:solidFill>
              </a:rPr>
              <a:t>DANSE </a:t>
            </a:r>
            <a:r>
              <a:rPr lang="fr-FR" sz="1400" b="1" dirty="0">
                <a:solidFill>
                  <a:schemeClr val="tx1"/>
                </a:solidFill>
              </a:rPr>
              <a:t>MODERN JAZZ    Maïté </a:t>
            </a:r>
            <a:r>
              <a:rPr lang="fr-FR" sz="1400" b="1" dirty="0" smtClean="0">
                <a:solidFill>
                  <a:schemeClr val="tx1"/>
                </a:solidFill>
              </a:rPr>
              <a:t>Baudry</a:t>
            </a:r>
          </a:p>
          <a:p>
            <a:r>
              <a:rPr lang="fr-FR" sz="1400" b="1" dirty="0" smtClean="0">
                <a:solidFill>
                  <a:schemeClr val="tx1"/>
                </a:solidFill>
              </a:rPr>
              <a:t>De MS au CE2, le vendredi à partir de  17H15</a:t>
            </a:r>
          </a:p>
          <a:p>
            <a:endParaRPr lang="fr-FR" sz="1400" b="1" dirty="0">
              <a:solidFill>
                <a:schemeClr val="tx1"/>
              </a:solidFill>
            </a:endParaRPr>
          </a:p>
          <a:p>
            <a:r>
              <a:rPr lang="fr-FR" sz="1200" dirty="0">
                <a:solidFill>
                  <a:schemeClr val="tx1"/>
                </a:solidFill>
              </a:rPr>
              <a:t>Apprendre à se mouvoir, se coordonner et s’exprimer en musique (12 enfants maximum</a:t>
            </a:r>
            <a:r>
              <a:rPr lang="fr-FR" sz="1200" dirty="0" smtClean="0">
                <a:solidFill>
                  <a:schemeClr val="tx1"/>
                </a:solidFill>
              </a:rPr>
              <a:t>).</a:t>
            </a:r>
            <a:endParaRPr lang="fr-FR" sz="1200" dirty="0">
              <a:solidFill>
                <a:schemeClr val="tx1"/>
              </a:solidFill>
            </a:endParaRPr>
          </a:p>
        </p:txBody>
      </p:sp>
      <p:sp>
        <p:nvSpPr>
          <p:cNvPr id="7" name="Rectangle à coins arrondis 6"/>
          <p:cNvSpPr/>
          <p:nvPr/>
        </p:nvSpPr>
        <p:spPr>
          <a:xfrm rot="410006">
            <a:off x="4457829" y="3224852"/>
            <a:ext cx="3888432" cy="1944216"/>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tx1"/>
              </a:solidFill>
            </a:endParaRPr>
          </a:p>
          <a:p>
            <a:pPr marL="171450" indent="-171450">
              <a:buFont typeface="Wingdings 2"/>
              <a:buChar char="ù"/>
            </a:pPr>
            <a:r>
              <a:rPr lang="fr-FR" sz="1400" b="1" dirty="0" smtClean="0">
                <a:solidFill>
                  <a:schemeClr val="tx1"/>
                </a:solidFill>
              </a:rPr>
              <a:t>HIP-HOP   </a:t>
            </a:r>
          </a:p>
          <a:p>
            <a:r>
              <a:rPr lang="fr-FR" sz="1400" b="1" dirty="0" smtClean="0">
                <a:solidFill>
                  <a:schemeClr val="tx1"/>
                </a:solidFill>
              </a:rPr>
              <a:t>Du CP au CM2, le jeudi à partir de 17H15</a:t>
            </a:r>
          </a:p>
          <a:p>
            <a:endParaRPr lang="fr-FR" sz="1400" b="1" dirty="0">
              <a:solidFill>
                <a:schemeClr val="tx1"/>
              </a:solidFill>
            </a:endParaRPr>
          </a:p>
          <a:p>
            <a:r>
              <a:rPr lang="fr-FR" sz="1200" dirty="0">
                <a:solidFill>
                  <a:schemeClr val="tx1"/>
                </a:solidFill>
              </a:rPr>
              <a:t>Pour apprendre les pas, les figures et bouger en rythme (12 enfants maximum).</a:t>
            </a:r>
          </a:p>
          <a:p>
            <a:pPr algn="ctr"/>
            <a:endParaRPr lang="fr-FR" dirty="0">
              <a:solidFill>
                <a:schemeClr val="tx1"/>
              </a:solidFill>
            </a:endParaRPr>
          </a:p>
        </p:txBody>
      </p:sp>
      <p:sp>
        <p:nvSpPr>
          <p:cNvPr id="8" name="Explosion 2 7"/>
          <p:cNvSpPr/>
          <p:nvPr/>
        </p:nvSpPr>
        <p:spPr>
          <a:xfrm rot="548609">
            <a:off x="6948264" y="2060848"/>
            <a:ext cx="1872207" cy="707482"/>
          </a:xfrm>
          <a:prstGeom prst="irregularSeal2">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smtClean="0"/>
              <a:t>Nouveau!</a:t>
            </a:r>
            <a:endParaRPr lang="fr-FR" sz="1100" dirty="0"/>
          </a:p>
        </p:txBody>
      </p:sp>
    </p:spTree>
    <p:extLst>
      <p:ext uri="{BB962C8B-B14F-4D97-AF65-F5344CB8AC3E}">
        <p14:creationId xmlns:p14="http://schemas.microsoft.com/office/powerpoint/2010/main" val="294066962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4865</TotalTime>
  <Words>425</Words>
  <Application>Microsoft Office PowerPoint</Application>
  <PresentationFormat>Affichage à l'écran (4:3)</PresentationFormat>
  <Paragraphs>127</Paragraphs>
  <Slides>3</Slides>
  <Notes>0</Notes>
  <HiddenSlides>0</HiddenSlides>
  <MMClips>0</MMClips>
  <ScaleCrop>false</ScaleCrop>
  <HeadingPairs>
    <vt:vector size="4" baseType="variant">
      <vt:variant>
        <vt:lpstr>Thème</vt:lpstr>
      </vt:variant>
      <vt:variant>
        <vt:i4>1</vt:i4>
      </vt:variant>
      <vt:variant>
        <vt:lpstr>Titres des diapositives</vt:lpstr>
      </vt:variant>
      <vt:variant>
        <vt:i4>3</vt:i4>
      </vt:variant>
    </vt:vector>
  </HeadingPairs>
  <TitlesOfParts>
    <vt:vector size="4" baseType="lpstr">
      <vt:lpstr>Thème Office</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Chloé</dc:creator>
  <cp:lastModifiedBy>Chloé</cp:lastModifiedBy>
  <cp:revision>42</cp:revision>
  <cp:lastPrinted>2014-06-07T08:54:18Z</cp:lastPrinted>
  <dcterms:created xsi:type="dcterms:W3CDTF">2014-05-19T22:50:38Z</dcterms:created>
  <dcterms:modified xsi:type="dcterms:W3CDTF">2014-07-09T20:04:48Z</dcterms:modified>
</cp:coreProperties>
</file>